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4"/>
  </p:sldMasterIdLst>
  <p:notesMasterIdLst>
    <p:notesMasterId r:id="rId23"/>
  </p:notesMasterIdLst>
  <p:handoutMasterIdLst>
    <p:handoutMasterId r:id="rId24"/>
  </p:handoutMasterIdLst>
  <p:sldIdLst>
    <p:sldId id="230719318" r:id="rId5"/>
    <p:sldId id="230719623" r:id="rId6"/>
    <p:sldId id="230719629" r:id="rId7"/>
    <p:sldId id="230719590" r:id="rId8"/>
    <p:sldId id="230719569" r:id="rId9"/>
    <p:sldId id="230719588" r:id="rId10"/>
    <p:sldId id="230719485" r:id="rId11"/>
    <p:sldId id="230719640" r:id="rId12"/>
    <p:sldId id="230719641" r:id="rId13"/>
    <p:sldId id="230719615" r:id="rId14"/>
    <p:sldId id="230719618" r:id="rId15"/>
    <p:sldId id="230719616" r:id="rId16"/>
    <p:sldId id="230719624" r:id="rId17"/>
    <p:sldId id="230719617" r:id="rId18"/>
    <p:sldId id="230719625" r:id="rId19"/>
    <p:sldId id="230719626" r:id="rId20"/>
    <p:sldId id="230719627" r:id="rId21"/>
    <p:sldId id="23071962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die FIANCETTE" initials="EF" lastIdx="1" clrIdx="0">
    <p:extLst>
      <p:ext uri="{19B8F6BF-5375-455C-9EA6-DF929625EA0E}">
        <p15:presenceInfo xmlns:p15="http://schemas.microsoft.com/office/powerpoint/2012/main" userId="S-1-5-21-3334185378-18229324-514618537-5545" providerId="AD"/>
      </p:ext>
    </p:extLst>
  </p:cmAuthor>
  <p:cmAuthor id="2" name="Muriel Bakassa Traore" initials="MBT" lastIdx="3" clrIdx="1">
    <p:extLst>
      <p:ext uri="{19B8F6BF-5375-455C-9EA6-DF929625EA0E}">
        <p15:presenceInfo xmlns:p15="http://schemas.microsoft.com/office/powerpoint/2012/main" userId="S::Muriel.Bakassa.Traore@fr.ey.com::57a0cd24-1104-4ff7-86e2-1ca63e7f87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2680"/>
    <a:srgbClr val="2253A3"/>
    <a:srgbClr val="F9FAFF"/>
    <a:srgbClr val="0B48A2"/>
    <a:srgbClr val="005CA9"/>
    <a:srgbClr val="6EC4BD"/>
    <a:srgbClr val="F28B5F"/>
    <a:srgbClr val="FFE5A3"/>
    <a:srgbClr val="ED676C"/>
    <a:srgbClr val="F6A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5AD85-E379-4614-B2A8-76D2E5BF9BDC}" v="1" dt="2022-06-23T15:20:26.756"/>
    <p1510:client id="{8012EBA3-2E20-444E-A901-7619EF100532}" v="12" dt="2022-10-07T14:18:45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792" autoAdjust="0"/>
  </p:normalViewPr>
  <p:slideViewPr>
    <p:cSldViewPr snapToGrid="0" snapToObjects="1">
      <p:cViewPr varScale="1">
        <p:scale>
          <a:sx n="82" d="100"/>
          <a:sy n="82" d="100"/>
        </p:scale>
        <p:origin x="581" y="72"/>
      </p:cViewPr>
      <p:guideLst/>
    </p:cSldViewPr>
  </p:slideViewPr>
  <p:outlineViewPr>
    <p:cViewPr>
      <p:scale>
        <a:sx n="33" d="100"/>
        <a:sy n="33" d="100"/>
      </p:scale>
      <p:origin x="0" y="-18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BAB5A41-F7BB-5B45-8406-53FAF30F4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002B9B-3729-D046-BD04-BD4A9E105F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F53A3-D88A-7648-B088-8F25B950B550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1A13A4-6082-274F-B128-8042AC6CE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495A50-1997-FC49-9C85-2C0CC43066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3E018-1185-9346-A9CF-393C6DBAD9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105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5C94-4397-B542-9142-3C7D82A76010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91A9D-FBD1-6549-8392-1A40951E0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489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06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40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86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ES-masque PPT.jpg" descr="MES-masque PPT.jpg"/>
          <p:cNvPicPr>
            <a:picLocks noChangeAspect="1"/>
          </p:cNvPicPr>
          <p:nvPr userDrawn="1"/>
        </p:nvPicPr>
        <p:blipFill rotWithShape="1">
          <a:blip r:embed="rId2"/>
          <a:srcRect b="18253"/>
          <a:stretch/>
        </p:blipFill>
        <p:spPr>
          <a:xfrm>
            <a:off x="0" y="3748"/>
            <a:ext cx="12192001" cy="560314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850898" y="4535186"/>
            <a:ext cx="6761760" cy="831762"/>
          </a:xfrm>
          <a:prstGeom prst="rect">
            <a:avLst/>
          </a:prstGeom>
        </p:spPr>
        <p:txBody>
          <a:bodyPr anchor="t"/>
          <a:lstStyle>
            <a:lvl1pPr>
              <a:defRPr sz="3000" cap="all" spc="-60"/>
            </a:lvl1pPr>
          </a:lstStyle>
          <a:p>
            <a:r>
              <a:t>Titre de la présentation</a:t>
            </a:r>
          </a:p>
        </p:txBody>
      </p:sp>
      <p:pic>
        <p:nvPicPr>
          <p:cNvPr id="20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272" y="363758"/>
            <a:ext cx="3135456" cy="339246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Ligne"/>
          <p:cNvSpPr/>
          <p:nvPr/>
        </p:nvSpPr>
        <p:spPr>
          <a:xfrm>
            <a:off x="843137" y="4449887"/>
            <a:ext cx="6106157" cy="1"/>
          </a:xfrm>
          <a:prstGeom prst="line">
            <a:avLst/>
          </a:pr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2" name="Ligne"/>
          <p:cNvSpPr/>
          <p:nvPr/>
        </p:nvSpPr>
        <p:spPr>
          <a:xfrm>
            <a:off x="6939428" y="4449887"/>
            <a:ext cx="1785299" cy="22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604" y="0"/>
                </a:lnTo>
                <a:lnTo>
                  <a:pt x="21600" y="505"/>
                </a:lnTo>
              </a:path>
            </a:pathLst>
          </a:cu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23" name="Sur titre de la présentation"/>
          <p:cNvSpPr txBox="1">
            <a:spLocks noGrp="1"/>
          </p:cNvSpPr>
          <p:nvPr>
            <p:ph type="body" sz="quarter" idx="22"/>
          </p:nvPr>
        </p:nvSpPr>
        <p:spPr>
          <a:xfrm>
            <a:off x="807602" y="4092141"/>
            <a:ext cx="2880597" cy="30264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1219169">
              <a:defRPr sz="1300" cap="all"/>
            </a:lvl1pPr>
          </a:lstStyle>
          <a:p>
            <a:r>
              <a:t>Sur titre de la présentation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6850" y="6344103"/>
            <a:ext cx="293350" cy="24109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E7F21C3-C973-D74D-B54D-44DF4AC21C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13" y="5606893"/>
            <a:ext cx="1507710" cy="1174540"/>
          </a:xfrm>
          <a:prstGeom prst="rect">
            <a:avLst/>
          </a:prstGeom>
        </p:spPr>
      </p:pic>
      <p:sp>
        <p:nvSpPr>
          <p:cNvPr id="13" name="Auteur et date">
            <a:extLst>
              <a:ext uri="{FF2B5EF4-FFF2-40B4-BE49-F238E27FC236}">
                <a16:creationId xmlns:a16="http://schemas.microsoft.com/office/drawing/2014/main" id="{C0145E43-6943-BC44-8613-59CBD5A58BCA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25755580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25207"/>
          <a:stretch/>
        </p:blipFill>
        <p:spPr>
          <a:xfrm>
            <a:off x="-1" y="-13855"/>
            <a:ext cx="12192001" cy="1472537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45" name="Ligne"/>
          <p:cNvSpPr/>
          <p:nvPr/>
        </p:nvSpPr>
        <p:spPr>
          <a:xfrm>
            <a:off x="327103" y="1006372"/>
            <a:ext cx="7623618" cy="0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7971052" y="999061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48" name="Ligne"/>
          <p:cNvSpPr/>
          <p:nvPr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960" y="-130625"/>
            <a:ext cx="6984241" cy="113334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CB49F1B-E482-C642-8571-1C5552E66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pic>
        <p:nvPicPr>
          <p:cNvPr id="19" name="Logo-ReMES.png" descr="Logo-ReMES.png">
            <a:extLst>
              <a:ext uri="{FF2B5EF4-FFF2-40B4-BE49-F238E27FC236}">
                <a16:creationId xmlns:a16="http://schemas.microsoft.com/office/drawing/2014/main" id="{970D7B19-CD8E-CE4E-80E2-AF4AF98201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5732" y="-37842"/>
            <a:ext cx="1453308" cy="1572432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Auteur et date">
            <a:extLst>
              <a:ext uri="{FF2B5EF4-FFF2-40B4-BE49-F238E27FC236}">
                <a16:creationId xmlns:a16="http://schemas.microsoft.com/office/drawing/2014/main" id="{DFDEC6E2-7E3C-9E41-8681-32F97B8C6C09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8740232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9" name="Ligne">
            <a:extLst>
              <a:ext uri="{FF2B5EF4-FFF2-40B4-BE49-F238E27FC236}">
                <a16:creationId xmlns:a16="http://schemas.microsoft.com/office/drawing/2014/main" id="{D320721D-93A5-1141-B7B2-DF6C56E96DDA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26543697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9" name="Ligne">
            <a:extLst>
              <a:ext uri="{FF2B5EF4-FFF2-40B4-BE49-F238E27FC236}">
                <a16:creationId xmlns:a16="http://schemas.microsoft.com/office/drawing/2014/main" id="{D320721D-93A5-1141-B7B2-DF6C56E96DDA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  <p:pic>
        <p:nvPicPr>
          <p:cNvPr id="9" name="Logo-ReMES.png" descr="Logo-ReMES.png">
            <a:extLst>
              <a:ext uri="{FF2B5EF4-FFF2-40B4-BE49-F238E27FC236}">
                <a16:creationId xmlns:a16="http://schemas.microsoft.com/office/drawing/2014/main" id="{E5485AB1-A227-4EDB-9891-6F42EF6EC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548827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0644918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  <p:pic>
        <p:nvPicPr>
          <p:cNvPr id="9" name="Logo-ReMES.png" descr="Logo-ReMES.png">
            <a:extLst>
              <a:ext uri="{FF2B5EF4-FFF2-40B4-BE49-F238E27FC236}">
                <a16:creationId xmlns:a16="http://schemas.microsoft.com/office/drawing/2014/main" id="{BEC92112-7E05-4651-8DF2-940B6266A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69592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B40E965-C296-F84D-A1C2-88449CB11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3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05951181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B40E965-C296-F84D-A1C2-88449CB11A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3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295356447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ES-masque PPT2.jpg" descr="MES-masque PPT2.jpg">
            <a:extLst>
              <a:ext uri="{FF2B5EF4-FFF2-40B4-BE49-F238E27FC236}">
                <a16:creationId xmlns:a16="http://schemas.microsoft.com/office/drawing/2014/main" id="{9D85E3DD-9BFB-A842-8C58-B6B0A0C699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uméro de diapositive">
            <a:extLst>
              <a:ext uri="{FF2B5EF4-FFF2-40B4-BE49-F238E27FC236}">
                <a16:creationId xmlns:a16="http://schemas.microsoft.com/office/drawing/2014/main" id="{3DD48768-1DAF-9745-9152-FA78A48B27BD}"/>
              </a:ext>
            </a:extLst>
          </p:cNvPr>
          <p:cNvSpPr txBox="1">
            <a:spLocks/>
          </p:cNvSpPr>
          <p:nvPr userDrawn="1"/>
        </p:nvSpPr>
        <p:spPr>
          <a:xfrm>
            <a:off x="11626833" y="634065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>
              <a:defRPr lang="fr-FR"/>
            </a:defPPr>
            <a:lvl1pPr marL="0" algn="l" defTabSz="292100" rtl="0" eaLnBrk="1" latinLnBrk="0" hangingPunct="1">
              <a:defRPr sz="900" kern="1200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Ligne">
            <a:extLst>
              <a:ext uri="{FF2B5EF4-FFF2-40B4-BE49-F238E27FC236}">
                <a16:creationId xmlns:a16="http://schemas.microsoft.com/office/drawing/2014/main" id="{B204E05A-E282-2945-B2CF-94B0A7B24C53}"/>
              </a:ext>
            </a:extLst>
          </p:cNvPr>
          <p:cNvSpPr/>
          <p:nvPr userDrawn="1"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6" name="Ligne">
            <a:extLst>
              <a:ext uri="{FF2B5EF4-FFF2-40B4-BE49-F238E27FC236}">
                <a16:creationId xmlns:a16="http://schemas.microsoft.com/office/drawing/2014/main" id="{AD57DF94-146D-7B42-8BBB-DA85D3E8177E}"/>
              </a:ext>
            </a:extLst>
          </p:cNvPr>
          <p:cNvSpPr/>
          <p:nvPr userDrawn="1"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A0710F5B-F91A-F643-B997-C9D2C9477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659" y="362603"/>
            <a:ext cx="2707085" cy="292897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re de la présentation">
            <a:extLst>
              <a:ext uri="{FF2B5EF4-FFF2-40B4-BE49-F238E27FC236}">
                <a16:creationId xmlns:a16="http://schemas.microsoft.com/office/drawing/2014/main" id="{DFFB3011-F3C8-B848-B232-BFB5F7BBA78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10" name="Texte niveau 1…">
            <a:extLst>
              <a:ext uri="{FF2B5EF4-FFF2-40B4-BE49-F238E27FC236}">
                <a16:creationId xmlns:a16="http://schemas.microsoft.com/office/drawing/2014/main" id="{A0D0F5D2-F873-674C-9AE6-AEB49A6857DA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Sous-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6B06AC1-B997-6E41-852D-06E90637F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2" name="Auteur et date">
            <a:extLst>
              <a:ext uri="{FF2B5EF4-FFF2-40B4-BE49-F238E27FC236}">
                <a16:creationId xmlns:a16="http://schemas.microsoft.com/office/drawing/2014/main" id="{7A383187-D814-E74B-9A0D-A2BD9F3D298C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9478359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ES-masque PPT.jpg" descr="MES-masque PPT.jpg"/>
          <p:cNvPicPr>
            <a:picLocks noChangeAspect="1"/>
          </p:cNvPicPr>
          <p:nvPr userDrawn="1"/>
        </p:nvPicPr>
        <p:blipFill rotWithShape="1">
          <a:blip r:embed="rId2"/>
          <a:srcRect b="18743"/>
          <a:stretch/>
        </p:blipFill>
        <p:spPr>
          <a:xfrm>
            <a:off x="-1" y="1874"/>
            <a:ext cx="12192001" cy="556958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794902" y="2025265"/>
            <a:ext cx="6761760" cy="1263055"/>
          </a:xfrm>
          <a:prstGeom prst="rect">
            <a:avLst/>
          </a:prstGeom>
        </p:spPr>
        <p:txBody>
          <a:bodyPr anchor="b"/>
          <a:lstStyle>
            <a:lvl1pPr>
              <a:defRPr sz="3000" cap="all" spc="-60"/>
            </a:lvl1pPr>
          </a:lstStyle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21" name="Ligne"/>
          <p:cNvSpPr/>
          <p:nvPr/>
        </p:nvSpPr>
        <p:spPr>
          <a:xfrm>
            <a:off x="830437" y="3429000"/>
            <a:ext cx="6106157" cy="1"/>
          </a:xfrm>
          <a:prstGeom prst="line">
            <a:avLst/>
          </a:pr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2" name="Ligne"/>
          <p:cNvSpPr/>
          <p:nvPr/>
        </p:nvSpPr>
        <p:spPr>
          <a:xfrm>
            <a:off x="6926728" y="3429000"/>
            <a:ext cx="1785299" cy="22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604" y="0"/>
                </a:lnTo>
                <a:lnTo>
                  <a:pt x="21600" y="505"/>
                </a:lnTo>
              </a:path>
            </a:pathLst>
          </a:cu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23" name="Sur titre de la présentation"/>
          <p:cNvSpPr txBox="1">
            <a:spLocks noGrp="1"/>
          </p:cNvSpPr>
          <p:nvPr>
            <p:ph type="body" sz="quarter" idx="22"/>
          </p:nvPr>
        </p:nvSpPr>
        <p:spPr>
          <a:xfrm>
            <a:off x="794902" y="3537024"/>
            <a:ext cx="2880597" cy="30264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1219169">
              <a:defRPr sz="1300" cap="all"/>
            </a:lvl1pPr>
          </a:lstStyle>
          <a:p>
            <a:r>
              <a:rPr dirty="0"/>
              <a:t>Sur 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6850" y="6344103"/>
            <a:ext cx="293350" cy="24109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0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7D54A3-EE03-1B43-BF95-133AE8DDE4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13" y="5606893"/>
            <a:ext cx="1507710" cy="1174540"/>
          </a:xfrm>
          <a:prstGeom prst="rect">
            <a:avLst/>
          </a:prstGeom>
        </p:spPr>
      </p:pic>
      <p:sp>
        <p:nvSpPr>
          <p:cNvPr id="12" name="Auteur et date">
            <a:extLst>
              <a:ext uri="{FF2B5EF4-FFF2-40B4-BE49-F238E27FC236}">
                <a16:creationId xmlns:a16="http://schemas.microsoft.com/office/drawing/2014/main" id="{2B859A87-B1E0-4044-8157-E71691372C06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3359695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BC40A0-2206-B240-9C54-6D424BB13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3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3" name="Titre du chapit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50165" y="3390139"/>
            <a:ext cx="6761760" cy="1263055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3000" cap="all" spc="-60">
                <a:solidFill>
                  <a:srgbClr val="005C9B"/>
                </a:solidFill>
              </a:defRPr>
            </a:lvl1pPr>
          </a:lstStyle>
          <a:p>
            <a:r>
              <a:rPr dirty="0"/>
              <a:t>TITRE CHAPITRE</a:t>
            </a:r>
          </a:p>
        </p:txBody>
      </p:sp>
    </p:spTree>
    <p:extLst>
      <p:ext uri="{BB962C8B-B14F-4D97-AF65-F5344CB8AC3E}">
        <p14:creationId xmlns:p14="http://schemas.microsoft.com/office/powerpoint/2010/main" val="23792813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BC40A0-2206-B240-9C54-6D424BB13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3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90657A-EA41-284A-B4C4-EFC9AFD72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6788"/>
          <a:stretch/>
        </p:blipFill>
        <p:spPr>
          <a:xfrm>
            <a:off x="-1" y="-1"/>
            <a:ext cx="12192001" cy="61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4057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E178851E-C63F-45F7-A5D8-3657E9E61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177" y="6233160"/>
            <a:ext cx="531090" cy="57462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008386-3309-413E-88CE-C2AD9AB2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9" y="255600"/>
            <a:ext cx="11242266" cy="644908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01070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8CC1CD-7566-406D-BE7D-B3D0BEDEA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54880"/>
            <a:ext cx="6985000" cy="68262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rgbClr val="005CA9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E178851E-C63F-45F7-A5D8-3657E9E61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177" y="6233160"/>
            <a:ext cx="531090" cy="5746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436655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399861-74A9-43F1-B287-77DA6B8E0490}"/>
              </a:ext>
            </a:extLst>
          </p:cNvPr>
          <p:cNvSpPr/>
          <p:nvPr userDrawn="1"/>
        </p:nvSpPr>
        <p:spPr>
          <a:xfrm>
            <a:off x="0" y="0"/>
            <a:ext cx="12204000" cy="5569200"/>
          </a:xfrm>
          <a:prstGeom prst="rect">
            <a:avLst/>
          </a:prstGeom>
          <a:solidFill>
            <a:srgbClr val="005CA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8CC1CD-7566-406D-BE7D-B3D0BEDEA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6985000" cy="6826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E178851E-C63F-45F7-A5D8-3657E9E61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1177" y="6233160"/>
            <a:ext cx="531090" cy="5746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gne">
            <a:extLst>
              <a:ext uri="{FF2B5EF4-FFF2-40B4-BE49-F238E27FC236}">
                <a16:creationId xmlns:a16="http://schemas.microsoft.com/office/drawing/2014/main" id="{14711DEF-5831-41CC-AB49-599942FBCBEA}"/>
              </a:ext>
            </a:extLst>
          </p:cNvPr>
          <p:cNvSpPr/>
          <p:nvPr userDrawn="1"/>
        </p:nvSpPr>
        <p:spPr>
          <a:xfrm>
            <a:off x="255787" y="3739064"/>
            <a:ext cx="7623618" cy="0"/>
          </a:xfrm>
          <a:prstGeom prst="line">
            <a:avLst/>
          </a:prstGeom>
          <a:ln w="635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1" name="Ligne">
            <a:extLst>
              <a:ext uri="{FF2B5EF4-FFF2-40B4-BE49-F238E27FC236}">
                <a16:creationId xmlns:a16="http://schemas.microsoft.com/office/drawing/2014/main" id="{126035E3-63CB-4EA7-BEEF-13C4E5999C48}"/>
              </a:ext>
            </a:extLst>
          </p:cNvPr>
          <p:cNvSpPr/>
          <p:nvPr userDrawn="1"/>
        </p:nvSpPr>
        <p:spPr>
          <a:xfrm>
            <a:off x="7899736" y="3731753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8965349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8">
            <a:extLst>
              <a:ext uri="{FF2B5EF4-FFF2-40B4-BE49-F238E27FC236}">
                <a16:creationId xmlns:a16="http://schemas.microsoft.com/office/drawing/2014/main" id="{1BF34AE7-AC77-41F0-A5FC-C838F14AA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788"/>
          <a:stretch/>
        </p:blipFill>
        <p:spPr>
          <a:xfrm>
            <a:off x="-1" y="-1"/>
            <a:ext cx="12192001" cy="6195060"/>
          </a:xfrm>
          <a:prstGeom prst="rect">
            <a:avLst/>
          </a:prstGeom>
        </p:spPr>
      </p:pic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4A1E0FE-0AB3-1E4A-A0C8-7DF02EA6B5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8" name="Auteur et date">
            <a:extLst>
              <a:ext uri="{FF2B5EF4-FFF2-40B4-BE49-F238E27FC236}">
                <a16:creationId xmlns:a16="http://schemas.microsoft.com/office/drawing/2014/main" id="{E9814A38-F43C-6641-9359-555D391D98F8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88CC1CD-7566-406D-BE7D-B3D0BEDEAD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6985000" cy="682625"/>
          </a:xfrm>
        </p:spPr>
        <p:txBody>
          <a:bodyPr anchor="ctr"/>
          <a:lstStyle>
            <a:lvl1pPr>
              <a:defRPr>
                <a:solidFill>
                  <a:srgbClr val="005CA9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7" name="Logo-ReMES.png" descr="Logo-ReMES.png">
            <a:extLst>
              <a:ext uri="{FF2B5EF4-FFF2-40B4-BE49-F238E27FC236}">
                <a16:creationId xmlns:a16="http://schemas.microsoft.com/office/drawing/2014/main" id="{E178851E-C63F-45F7-A5D8-3657E9E612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1177" y="6233160"/>
            <a:ext cx="531090" cy="5746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Ligne">
            <a:extLst>
              <a:ext uri="{FF2B5EF4-FFF2-40B4-BE49-F238E27FC236}">
                <a16:creationId xmlns:a16="http://schemas.microsoft.com/office/drawing/2014/main" id="{14711DEF-5831-41CC-AB49-599942FBCBEA}"/>
              </a:ext>
            </a:extLst>
          </p:cNvPr>
          <p:cNvSpPr/>
          <p:nvPr userDrawn="1"/>
        </p:nvSpPr>
        <p:spPr>
          <a:xfrm>
            <a:off x="255787" y="3739064"/>
            <a:ext cx="7623618" cy="0"/>
          </a:xfrm>
          <a:prstGeom prst="line">
            <a:avLst/>
          </a:prstGeom>
          <a:ln w="63500">
            <a:solidFill>
              <a:srgbClr val="005CA9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11" name="Ligne">
            <a:extLst>
              <a:ext uri="{FF2B5EF4-FFF2-40B4-BE49-F238E27FC236}">
                <a16:creationId xmlns:a16="http://schemas.microsoft.com/office/drawing/2014/main" id="{126035E3-63CB-4EA7-BEEF-13C4E5999C48}"/>
              </a:ext>
            </a:extLst>
          </p:cNvPr>
          <p:cNvSpPr/>
          <p:nvPr userDrawn="1"/>
        </p:nvSpPr>
        <p:spPr>
          <a:xfrm>
            <a:off x="7899736" y="3731753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A9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8614311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dirty="0" err="1"/>
              <a:t>Texte</a:t>
            </a:r>
            <a:r>
              <a:rPr dirty="0"/>
              <a:t> de puce de diapositive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A9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A9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9306965" cy="1133342"/>
          </a:xfrm>
          <a:ln>
            <a:noFill/>
          </a:ln>
        </p:spPr>
        <p:txBody>
          <a:bodyPr anchor="b"/>
          <a:lstStyle>
            <a:lvl1pPr>
              <a:defRPr>
                <a:solidFill>
                  <a:srgbClr val="005CA9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B40E965-C296-F84D-A1C2-88449CB11A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sp>
        <p:nvSpPr>
          <p:cNvPr id="13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005C9B"/>
                </a:solidFill>
              </a:defRPr>
            </a:lvl1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26307941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1BD397F-28D0-874F-A288-715BA3E334FF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55787" y="6233160"/>
            <a:ext cx="737619" cy="574622"/>
          </a:xfrm>
          <a:prstGeom prst="rect">
            <a:avLst/>
          </a:prstGeom>
        </p:spPr>
      </p:pic>
      <p:pic>
        <p:nvPicPr>
          <p:cNvPr id="2" name="MES-masque PPT2.jpg" descr="MES-masque PPT2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526249" y="634065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DB3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  <p:sp>
        <p:nvSpPr>
          <p:cNvPr id="4" name="Ligne"/>
          <p:cNvSpPr/>
          <p:nvPr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5" name="Ligne"/>
          <p:cNvSpPr/>
          <p:nvPr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10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Sous-</a:t>
            </a:r>
            <a:r>
              <a:rPr dirty="0" err="1"/>
              <a:t>titre</a:t>
            </a:r>
            <a:r>
              <a:rPr dirty="0"/>
              <a:t> de la </a:t>
            </a:r>
            <a:r>
              <a:rPr dirty="0" err="1"/>
              <a:t>présentation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2" name="Auteur et date">
            <a:extLst>
              <a:ext uri="{FF2B5EF4-FFF2-40B4-BE49-F238E27FC236}">
                <a16:creationId xmlns:a16="http://schemas.microsoft.com/office/drawing/2014/main" id="{3B143CDB-F1B2-8D4B-B969-3F84D572A05A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marR="0" lvl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/>
              <a:t>Pas à pas : découverte de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149931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7" r:id="rId4"/>
    <p:sldLayoutId id="2147483720" r:id="rId5"/>
    <p:sldLayoutId id="2147483724" r:id="rId6"/>
    <p:sldLayoutId id="2147483721" r:id="rId7"/>
    <p:sldLayoutId id="2147483723" r:id="rId8"/>
    <p:sldLayoutId id="2147483722" r:id="rId9"/>
    <p:sldLayoutId id="2147483671" r:id="rId10"/>
    <p:sldLayoutId id="2147483675" r:id="rId11"/>
    <p:sldLayoutId id="2147483719" r:id="rId12"/>
    <p:sldLayoutId id="2147483717" r:id="rId13"/>
    <p:sldLayoutId id="2147483718" r:id="rId14"/>
    <p:sldLayoutId id="2147483674" r:id="rId15"/>
    <p:sldLayoutId id="2147483716" r:id="rId16"/>
    <p:sldLayoutId id="2147483672" r:id="rId17"/>
  </p:sldLayoutIdLst>
  <p:transition spd="med"/>
  <p:hf hd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.xml"/><Relationship Id="rId7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11" Type="http://schemas.openxmlformats.org/officeDocument/2006/relationships/image" Target="../media/image1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https://www.monespacesante.fr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" Target="slide11.xml"/><Relationship Id="rId7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1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re de la prés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PAS A PAS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FDD607B-992F-7E49-8DA4-804F468D84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0898" y="3976507"/>
            <a:ext cx="3039294" cy="379591"/>
          </a:xfrm>
        </p:spPr>
        <p:txBody>
          <a:bodyPr/>
          <a:lstStyle/>
          <a:p>
            <a:pPr lvl="0" algn="l" defTabSz="914400"/>
            <a:r>
              <a:rPr lang="en-US" sz="1800" cap="none"/>
              <a:t>GERER MES DOCUMENTS</a:t>
            </a:r>
            <a:endParaRPr lang="en-US" sz="1800" cap="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FD615-D215-4A83-9216-E9022260998C}"/>
              </a:ext>
            </a:extLst>
          </p:cNvPr>
          <p:cNvSpPr txBox="1"/>
          <p:nvPr/>
        </p:nvSpPr>
        <p:spPr>
          <a:xfrm>
            <a:off x="850898" y="5238708"/>
            <a:ext cx="6217920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000" b="0" i="1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Ecrans en date de fin décembre 2021 – </a:t>
            </a:r>
            <a:r>
              <a:rPr lang="fr-FR" sz="1000" i="1" dirty="0">
                <a:solidFill>
                  <a:srgbClr val="5E5E5E"/>
                </a:solidFill>
                <a:sym typeface="Helvetica Neue"/>
              </a:rPr>
              <a:t>évolution de l’outil en continue</a:t>
            </a:r>
            <a:endParaRPr kumimoji="0" lang="fr-FR" sz="1000" b="0" i="1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9345598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F6FD39C-A795-413D-A2D6-29120D591109}"/>
              </a:ext>
            </a:extLst>
          </p:cNvPr>
          <p:cNvGrpSpPr/>
          <p:nvPr/>
        </p:nvGrpSpPr>
        <p:grpSpPr>
          <a:xfrm>
            <a:off x="6171544" y="2249503"/>
            <a:ext cx="5639438" cy="3431404"/>
            <a:chOff x="6171544" y="2249503"/>
            <a:chExt cx="5639438" cy="34314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4C636D7-E373-441D-910B-52A44A75F93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6"/>
            <a:srcRect t="1333" b="1333"/>
            <a:stretch/>
          </p:blipFill>
          <p:spPr>
            <a:xfrm>
              <a:off x="6171544" y="2249503"/>
              <a:ext cx="5639438" cy="34314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25" name="Picture 24">
              <a:hlinkClick r:id="" action="ppaction://noaction"/>
              <a:extLst>
                <a:ext uri="{FF2B5EF4-FFF2-40B4-BE49-F238E27FC236}">
                  <a16:creationId xmlns:a16="http://schemas.microsoft.com/office/drawing/2014/main" id="{DE6708CF-3512-4BE0-901E-E76F7F7313E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7"/>
            <a:srcRect l="52669" t="42701" r="33413" b="48090"/>
            <a:stretch/>
          </p:blipFill>
          <p:spPr>
            <a:xfrm>
              <a:off x="10087925" y="3810000"/>
              <a:ext cx="852919" cy="342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CBF161-45BC-45FE-BACB-37880EB7A02D}"/>
              </a:ext>
            </a:extLst>
          </p:cNvPr>
          <p:cNvGrpSpPr/>
          <p:nvPr/>
        </p:nvGrpSpPr>
        <p:grpSpPr>
          <a:xfrm>
            <a:off x="502946" y="2249503"/>
            <a:ext cx="5489134" cy="3431404"/>
            <a:chOff x="502946" y="2249503"/>
            <a:chExt cx="5489134" cy="34314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911476-28EA-4BB2-8EB5-CA17B0C5E399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/>
            <a:srcRect/>
            <a:stretch/>
          </p:blipFill>
          <p:spPr>
            <a:xfrm>
              <a:off x="502946" y="2249503"/>
              <a:ext cx="5489134" cy="343140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23" name="Picture 22">
              <a:hlinkClick r:id="" action="ppaction://noaction"/>
              <a:extLst>
                <a:ext uri="{FF2B5EF4-FFF2-40B4-BE49-F238E27FC236}">
                  <a16:creationId xmlns:a16="http://schemas.microsoft.com/office/drawing/2014/main" id="{081341CA-0348-4F4B-9B58-D31E53D2359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9"/>
            <a:srcRect l="53049" t="51306" r="33608" b="41350"/>
            <a:stretch/>
          </p:blipFill>
          <p:spPr>
            <a:xfrm>
              <a:off x="4330529" y="4081427"/>
              <a:ext cx="806223" cy="2700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C8A1F7-DBDD-443F-AC55-1C24BF7BC98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45D13-6CF3-42BB-8A41-49C7BBF59A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D1B96D-FB05-495A-92E6-DCE9E25C3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saisis mon code d’accès à usage unique</a:t>
            </a:r>
          </a:p>
        </p:txBody>
      </p:sp>
      <p:sp>
        <p:nvSpPr>
          <p:cNvPr id="7" name="ZoneTexte 14">
            <a:extLst>
              <a:ext uri="{FF2B5EF4-FFF2-40B4-BE49-F238E27FC236}">
                <a16:creationId xmlns:a16="http://schemas.microsoft.com/office/drawing/2014/main" id="{EE0C7B9E-046E-4E67-BC0F-59B093D66167}"/>
              </a:ext>
            </a:extLst>
          </p:cNvPr>
          <p:cNvSpPr txBox="1"/>
          <p:nvPr/>
        </p:nvSpPr>
        <p:spPr>
          <a:xfrm>
            <a:off x="381016" y="1139132"/>
            <a:ext cx="972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DF2680"/>
                </a:solidFill>
              </a:rPr>
              <a:t>7/ </a:t>
            </a:r>
            <a:r>
              <a:rPr lang="fr-FR" sz="1600" dirty="0"/>
              <a:t>Je saisis le code à usage unique que j’ai réceptionné par mail ou par téléphone.</a:t>
            </a:r>
            <a:endParaRPr lang="fr-FR" sz="1400" dirty="0"/>
          </a:p>
        </p:txBody>
      </p:sp>
      <p:sp>
        <p:nvSpPr>
          <p:cNvPr id="8" name="ZoneTexte 14">
            <a:extLst>
              <a:ext uri="{FF2B5EF4-FFF2-40B4-BE49-F238E27FC236}">
                <a16:creationId xmlns:a16="http://schemas.microsoft.com/office/drawing/2014/main" id="{95B16F83-01B8-46CF-99B9-D791F77978C8}"/>
              </a:ext>
            </a:extLst>
          </p:cNvPr>
          <p:cNvSpPr txBox="1"/>
          <p:nvPr/>
        </p:nvSpPr>
        <p:spPr>
          <a:xfrm>
            <a:off x="381016" y="1628668"/>
            <a:ext cx="9725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8/ </a:t>
            </a:r>
            <a:r>
              <a:rPr lang="fr-FR" sz="1600" dirty="0"/>
              <a:t>Je clique sur « Se connecter » pour continuer</a:t>
            </a:r>
          </a:p>
        </p:txBody>
      </p:sp>
      <p:sp>
        <p:nvSpPr>
          <p:cNvPr id="9" name="ZoneTexte 14">
            <a:extLst>
              <a:ext uri="{FF2B5EF4-FFF2-40B4-BE49-F238E27FC236}">
                <a16:creationId xmlns:a16="http://schemas.microsoft.com/office/drawing/2014/main" id="{54C19CE0-72CF-458F-8004-D3BFE46131CB}"/>
              </a:ext>
            </a:extLst>
          </p:cNvPr>
          <p:cNvSpPr txBox="1"/>
          <p:nvPr/>
        </p:nvSpPr>
        <p:spPr>
          <a:xfrm>
            <a:off x="1404433" y="5735505"/>
            <a:ext cx="3686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Cas où j’ai demandé la réception de mon code par mail</a:t>
            </a:r>
          </a:p>
        </p:txBody>
      </p:sp>
      <p:sp>
        <p:nvSpPr>
          <p:cNvPr id="10" name="ZoneTexte 14">
            <a:extLst>
              <a:ext uri="{FF2B5EF4-FFF2-40B4-BE49-F238E27FC236}">
                <a16:creationId xmlns:a16="http://schemas.microsoft.com/office/drawing/2014/main" id="{AA721FF3-83EF-486C-B67F-D9D0993ECC57}"/>
              </a:ext>
            </a:extLst>
          </p:cNvPr>
          <p:cNvSpPr txBox="1"/>
          <p:nvPr/>
        </p:nvSpPr>
        <p:spPr>
          <a:xfrm>
            <a:off x="7148183" y="5735505"/>
            <a:ext cx="3686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/>
              <a:t>Cas où j’ai demandé la réception de mon code par téléphone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78013E-87EE-4A72-BEFE-C35726EB5786}"/>
              </a:ext>
            </a:extLst>
          </p:cNvPr>
          <p:cNvCxnSpPr>
            <a:cxnSpLocks/>
          </p:cNvCxnSpPr>
          <p:nvPr/>
        </p:nvCxnSpPr>
        <p:spPr>
          <a:xfrm>
            <a:off x="2762250" y="2105025"/>
            <a:ext cx="6391275" cy="1704975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6FA5A0-3C80-455C-B10E-97AB6687F67B}"/>
              </a:ext>
            </a:extLst>
          </p:cNvPr>
          <p:cNvCxnSpPr>
            <a:cxnSpLocks/>
          </p:cNvCxnSpPr>
          <p:nvPr/>
        </p:nvCxnSpPr>
        <p:spPr>
          <a:xfrm>
            <a:off x="2762250" y="2105025"/>
            <a:ext cx="752475" cy="1905000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Graphic 20" descr="Touchscreen with solid fill">
            <a:extLst>
              <a:ext uri="{FF2B5EF4-FFF2-40B4-BE49-F238E27FC236}">
                <a16:creationId xmlns:a16="http://schemas.microsoft.com/office/drawing/2014/main" id="{F7B03E3C-B411-4720-91C5-5FAEFE633B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31004" y="4262025"/>
            <a:ext cx="252000" cy="252000"/>
          </a:xfrm>
          <a:prstGeom prst="rect">
            <a:avLst/>
          </a:prstGeom>
        </p:spPr>
      </p:pic>
      <p:pic>
        <p:nvPicPr>
          <p:cNvPr id="22" name="Graphic 21" descr="Touchscreen with solid fill">
            <a:extLst>
              <a:ext uri="{FF2B5EF4-FFF2-40B4-BE49-F238E27FC236}">
                <a16:creationId xmlns:a16="http://schemas.microsoft.com/office/drawing/2014/main" id="{B0644DFA-3EDE-4EF9-9BAF-7A1DA4911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79711" y="401002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738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844654" cy="682625"/>
          </a:xfrm>
        </p:spPr>
        <p:txBody>
          <a:bodyPr>
            <a:normAutofit/>
          </a:bodyPr>
          <a:lstStyle/>
          <a:p>
            <a:r>
              <a:rPr lang="fr-FR" dirty="0"/>
              <a:t>Ajouter un document</a:t>
            </a:r>
          </a:p>
        </p:txBody>
      </p:sp>
    </p:spTree>
    <p:extLst>
      <p:ext uri="{BB962C8B-B14F-4D97-AF65-F5344CB8AC3E}">
        <p14:creationId xmlns:p14="http://schemas.microsoft.com/office/powerpoint/2010/main" val="38724162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EB50878-2F0A-45D9-882C-FA28F95BAAD5}"/>
              </a:ext>
            </a:extLst>
          </p:cNvPr>
          <p:cNvGrpSpPr/>
          <p:nvPr/>
        </p:nvGrpSpPr>
        <p:grpSpPr>
          <a:xfrm>
            <a:off x="2806258" y="1039637"/>
            <a:ext cx="8815580" cy="4185724"/>
            <a:chOff x="2806258" y="1039637"/>
            <a:chExt cx="8815580" cy="4185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E112C8-F460-4E94-BAF7-49CD49A06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258" y="1039637"/>
              <a:ext cx="8815580" cy="4185724"/>
            </a:xfrm>
            <a:prstGeom prst="rect">
              <a:avLst/>
            </a:prstGeom>
          </p:spPr>
        </p:pic>
        <p:pic>
          <p:nvPicPr>
            <p:cNvPr id="15" name="Picture 14">
              <a:hlinkClick r:id="rId3" action="ppaction://hlinksldjump"/>
              <a:extLst>
                <a:ext uri="{FF2B5EF4-FFF2-40B4-BE49-F238E27FC236}">
                  <a16:creationId xmlns:a16="http://schemas.microsoft.com/office/drawing/2014/main" id="{1FDDC8C8-ABD8-4958-84D6-30EBA8FB2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894" r="73272" b="92979"/>
            <a:stretch/>
          </p:blipFill>
          <p:spPr>
            <a:xfrm>
              <a:off x="4648200" y="1039637"/>
              <a:ext cx="514350" cy="293863"/>
            </a:xfrm>
            <a:prstGeom prst="rect">
              <a:avLst/>
            </a:prstGeom>
          </p:spPr>
        </p:pic>
        <p:pic>
          <p:nvPicPr>
            <p:cNvPr id="16" name="Picture 15">
              <a:hlinkClick r:id="rId3" action="ppaction://hlinksldjump"/>
              <a:extLst>
                <a:ext uri="{FF2B5EF4-FFF2-40B4-BE49-F238E27FC236}">
                  <a16:creationId xmlns:a16="http://schemas.microsoft.com/office/drawing/2014/main" id="{2FE2D280-289C-4E08-A74A-34EC9F3254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328" t="30914" r="70546" b="62065"/>
            <a:stretch/>
          </p:blipFill>
          <p:spPr>
            <a:xfrm>
              <a:off x="4333874" y="2333625"/>
              <a:ext cx="1068965" cy="293863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1E309-D928-4F36-9926-98E03563E7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11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5F04-0344-4B5F-A713-52008E926B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C2F5A-65CD-4579-A9FE-261AE561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me rends sur la page de mes documents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3D0D4C-DD2C-4108-8715-A397F04D70AF}"/>
              </a:ext>
            </a:extLst>
          </p:cNvPr>
          <p:cNvGrpSpPr/>
          <p:nvPr/>
        </p:nvGrpSpPr>
        <p:grpSpPr>
          <a:xfrm>
            <a:off x="442119" y="2453081"/>
            <a:ext cx="3891755" cy="1204519"/>
            <a:chOff x="446647" y="1563326"/>
            <a:chExt cx="3891755" cy="1204519"/>
          </a:xfrm>
        </p:grpSpPr>
        <p:cxnSp>
          <p:nvCxnSpPr>
            <p:cNvPr id="8" name="Connecteur droit avec flèche 19">
              <a:extLst>
                <a:ext uri="{FF2B5EF4-FFF2-40B4-BE49-F238E27FC236}">
                  <a16:creationId xmlns:a16="http://schemas.microsoft.com/office/drawing/2014/main" id="{B4AB5B50-265B-43E5-8CAC-A4C0C8289B1D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2246647" y="1737733"/>
              <a:ext cx="2091755" cy="427853"/>
            </a:xfrm>
            <a:prstGeom prst="straightConnector1">
              <a:avLst/>
            </a:prstGeom>
            <a:ln>
              <a:solidFill>
                <a:srgbClr val="DF2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BBA6E1-9A31-42DC-8211-668CE949FBD5}"/>
                </a:ext>
              </a:extLst>
            </p:cNvPr>
            <p:cNvSpPr/>
            <p:nvPr/>
          </p:nvSpPr>
          <p:spPr>
            <a:xfrm>
              <a:off x="446647" y="1563326"/>
              <a:ext cx="1800000" cy="1204519"/>
            </a:xfrm>
            <a:prstGeom prst="rect">
              <a:avLst/>
            </a:prstGeom>
            <a:solidFill>
              <a:srgbClr val="DF2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Je clique au choix sur « Documents » ou « Ajouter un document de santé » pour accéder à la page de mes documents</a:t>
              </a:r>
            </a:p>
          </p:txBody>
        </p:sp>
      </p:grpSp>
      <p:cxnSp>
        <p:nvCxnSpPr>
          <p:cNvPr id="11" name="Connecteur droit avec flèche 19">
            <a:extLst>
              <a:ext uri="{FF2B5EF4-FFF2-40B4-BE49-F238E27FC236}">
                <a16:creationId xmlns:a16="http://schemas.microsoft.com/office/drawing/2014/main" id="{39ACDBE5-8BB4-4B41-A4E8-1ABA5177ABE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242119" y="1333500"/>
            <a:ext cx="2406081" cy="1721841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Touchscreen with solid fill">
            <a:extLst>
              <a:ext uri="{FF2B5EF4-FFF2-40B4-BE49-F238E27FC236}">
                <a16:creationId xmlns:a16="http://schemas.microsoft.com/office/drawing/2014/main" id="{366A9DF2-8E71-40C8-806C-858C8071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0550" y="1274570"/>
            <a:ext cx="252000" cy="252000"/>
          </a:xfrm>
          <a:prstGeom prst="rect">
            <a:avLst/>
          </a:prstGeom>
        </p:spPr>
      </p:pic>
      <p:pic>
        <p:nvPicPr>
          <p:cNvPr id="19" name="Graphic 18" descr="Touchscreen with solid fill">
            <a:extLst>
              <a:ext uri="{FF2B5EF4-FFF2-40B4-BE49-F238E27FC236}">
                <a16:creationId xmlns:a16="http://schemas.microsoft.com/office/drawing/2014/main" id="{E8CD8459-5E76-4B0F-AB24-FBC05B656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1789" y="252669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1969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F9C605-B321-4F89-94EA-997AD40264CB}"/>
              </a:ext>
            </a:extLst>
          </p:cNvPr>
          <p:cNvGrpSpPr/>
          <p:nvPr/>
        </p:nvGrpSpPr>
        <p:grpSpPr>
          <a:xfrm>
            <a:off x="2806258" y="1039637"/>
            <a:ext cx="8455536" cy="5304466"/>
            <a:chOff x="2806258" y="1039637"/>
            <a:chExt cx="8455536" cy="530446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4663E6A-805F-4970-BE5C-737C78BE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258" y="1039637"/>
              <a:ext cx="8455536" cy="530446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9DDAD7-7CC8-49A4-B7A0-26CDA8A8B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907" t="83112" r="39983" b="8918"/>
            <a:stretch/>
          </p:blipFill>
          <p:spPr>
            <a:xfrm>
              <a:off x="6096000" y="5448299"/>
              <a:ext cx="1785010" cy="422771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1E309-D928-4F36-9926-98E03563E7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12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5F04-0344-4B5F-A713-52008E926B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C2F5A-65CD-4579-A9FE-261AE561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me rends sur la page de mes documents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BA6E1-9A31-42DC-8211-668CE949FBD5}"/>
              </a:ext>
            </a:extLst>
          </p:cNvPr>
          <p:cNvSpPr/>
          <p:nvPr/>
        </p:nvSpPr>
        <p:spPr>
          <a:xfrm>
            <a:off x="442119" y="3864966"/>
            <a:ext cx="1800000" cy="60225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ajouter un document</a:t>
            </a:r>
          </a:p>
        </p:txBody>
      </p:sp>
      <p:cxnSp>
        <p:nvCxnSpPr>
          <p:cNvPr id="11" name="Connecteur droit avec flèche 19">
            <a:extLst>
              <a:ext uri="{FF2B5EF4-FFF2-40B4-BE49-F238E27FC236}">
                <a16:creationId xmlns:a16="http://schemas.microsoft.com/office/drawing/2014/main" id="{39ACDBE5-8BB4-4B41-A4E8-1ABA5177ABE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242119" y="4166096"/>
            <a:ext cx="3853881" cy="1434225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Touchscreen with solid fill">
            <a:extLst>
              <a:ext uri="{FF2B5EF4-FFF2-40B4-BE49-F238E27FC236}">
                <a16:creationId xmlns:a16="http://schemas.microsoft.com/office/drawing/2014/main" id="{366A9DF2-8E71-40C8-806C-858C80712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9010" y="5692363"/>
            <a:ext cx="252000" cy="252000"/>
          </a:xfrm>
          <a:prstGeom prst="rect">
            <a:avLst/>
          </a:prstGeom>
        </p:spPr>
      </p:pic>
      <p:sp>
        <p:nvSpPr>
          <p:cNvPr id="22" name="ZoneTexte 14">
            <a:extLst>
              <a:ext uri="{FF2B5EF4-FFF2-40B4-BE49-F238E27FC236}">
                <a16:creationId xmlns:a16="http://schemas.microsoft.com/office/drawing/2014/main" id="{E90D6C5E-3481-4B41-BAF9-2E8B9FF849BD}"/>
              </a:ext>
            </a:extLst>
          </p:cNvPr>
          <p:cNvSpPr txBox="1"/>
          <p:nvPr/>
        </p:nvSpPr>
        <p:spPr>
          <a:xfrm>
            <a:off x="258630" y="1257679"/>
            <a:ext cx="2292120" cy="1754326"/>
          </a:xfrm>
          <a:prstGeom prst="rect">
            <a:avLst/>
          </a:prstGeom>
          <a:solidFill>
            <a:srgbClr val="0B48A2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Lors du </a:t>
            </a:r>
            <a:r>
              <a:rPr lang="fr-FR" sz="1200" b="1" u="sng" dirty="0">
                <a:solidFill>
                  <a:schemeClr val="bg1"/>
                </a:solidFill>
              </a:rPr>
              <a:t>premier accès</a:t>
            </a:r>
            <a:r>
              <a:rPr lang="fr-FR" sz="1200" b="1" dirty="0">
                <a:solidFill>
                  <a:schemeClr val="bg1"/>
                </a:solidFill>
              </a:rPr>
              <a:t> à la page Documents, aucun document n’est disponible sauf si je disposais d’un Dossier Médical Partagé complété. Dans ce cas, je retrouve ici les documents précédemment ajoutés dans mon DMP.</a:t>
            </a:r>
          </a:p>
        </p:txBody>
      </p:sp>
    </p:spTree>
    <p:extLst>
      <p:ext uri="{BB962C8B-B14F-4D97-AF65-F5344CB8AC3E}">
        <p14:creationId xmlns:p14="http://schemas.microsoft.com/office/powerpoint/2010/main" val="27245739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14391BD-421E-4D8B-860F-B4FF79B14B96}"/>
              </a:ext>
            </a:extLst>
          </p:cNvPr>
          <p:cNvGrpSpPr/>
          <p:nvPr/>
        </p:nvGrpSpPr>
        <p:grpSpPr>
          <a:xfrm>
            <a:off x="2730895" y="1039637"/>
            <a:ext cx="9012968" cy="4752591"/>
            <a:chOff x="2806258" y="1039637"/>
            <a:chExt cx="9012968" cy="4752591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F071CE9-1028-44DE-BD90-EF7629EDC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258" y="1039637"/>
              <a:ext cx="9012968" cy="4752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B9DEE380-3A7C-4FE9-8B55-87CC9F533D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07" t="16004" r="24821" b="12046"/>
            <a:stretch/>
          </p:blipFill>
          <p:spPr bwMode="auto">
            <a:xfrm>
              <a:off x="4933950" y="1800225"/>
              <a:ext cx="4648200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1E309-D928-4F36-9926-98E03563E7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13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5F04-0344-4B5F-A713-52008E926B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C2F5A-65CD-4579-A9FE-261AE561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J’ajoute mon document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C863A-DDD8-4D6C-B596-2F59D581C4DE}"/>
              </a:ext>
            </a:extLst>
          </p:cNvPr>
          <p:cNvSpPr/>
          <p:nvPr/>
        </p:nvSpPr>
        <p:spPr>
          <a:xfrm>
            <a:off x="442119" y="2266951"/>
            <a:ext cx="1800000" cy="1095374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« parcourir les fichiers » pour sélectionner le document que je souhaite ajouter.</a:t>
            </a:r>
          </a:p>
        </p:txBody>
      </p:sp>
      <p:cxnSp>
        <p:nvCxnSpPr>
          <p:cNvPr id="15" name="Connecteur droit avec flèche 19">
            <a:extLst>
              <a:ext uri="{FF2B5EF4-FFF2-40B4-BE49-F238E27FC236}">
                <a16:creationId xmlns:a16="http://schemas.microsoft.com/office/drawing/2014/main" id="{C0115C91-E2D4-493B-9274-AFFD08D8D49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242119" y="2814638"/>
            <a:ext cx="4427098" cy="1973105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C30FDAB-7FF6-4CE7-8783-A946373A110D}"/>
              </a:ext>
            </a:extLst>
          </p:cNvPr>
          <p:cNvSpPr/>
          <p:nvPr/>
        </p:nvSpPr>
        <p:spPr>
          <a:xfrm>
            <a:off x="442119" y="1276350"/>
            <a:ext cx="1800000" cy="748108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glisse-dépose le fichier que je souhaite ajouter </a:t>
            </a:r>
          </a:p>
        </p:txBody>
      </p:sp>
      <p:sp>
        <p:nvSpPr>
          <p:cNvPr id="17" name="ZoneTexte 14">
            <a:extLst>
              <a:ext uri="{FF2B5EF4-FFF2-40B4-BE49-F238E27FC236}">
                <a16:creationId xmlns:a16="http://schemas.microsoft.com/office/drawing/2014/main" id="{A1B5B628-2A7A-4A94-9735-B125AC88CBCF}"/>
              </a:ext>
            </a:extLst>
          </p:cNvPr>
          <p:cNvSpPr txBox="1"/>
          <p:nvPr/>
        </p:nvSpPr>
        <p:spPr>
          <a:xfrm>
            <a:off x="1120410" y="2016489"/>
            <a:ext cx="443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OU</a:t>
            </a:r>
          </a:p>
        </p:txBody>
      </p:sp>
      <p:cxnSp>
        <p:nvCxnSpPr>
          <p:cNvPr id="19" name="Connecteur droit avec flèche 19">
            <a:extLst>
              <a:ext uri="{FF2B5EF4-FFF2-40B4-BE49-F238E27FC236}">
                <a16:creationId xmlns:a16="http://schemas.microsoft.com/office/drawing/2014/main" id="{040EE0F7-9CC1-4CB2-83A3-EE93C3ECF62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242119" y="1650404"/>
            <a:ext cx="3956624" cy="1711921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Touchscreen with solid fill">
            <a:extLst>
              <a:ext uri="{FF2B5EF4-FFF2-40B4-BE49-F238E27FC236}">
                <a16:creationId xmlns:a16="http://schemas.microsoft.com/office/drawing/2014/main" id="{FC1B808B-6486-418C-BB06-02D643498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6827" y="3457452"/>
            <a:ext cx="252000" cy="252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900945C-D5BE-406D-BFE9-097C6830B78B}"/>
              </a:ext>
            </a:extLst>
          </p:cNvPr>
          <p:cNvSpPr txBox="1"/>
          <p:nvPr/>
        </p:nvSpPr>
        <p:spPr>
          <a:xfrm>
            <a:off x="215923" y="3641276"/>
            <a:ext cx="2390775" cy="22929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fr-FR" sz="1100" b="1" dirty="0"/>
              <a:t>Les formats et tailles limites acceptés pour les documents</a:t>
            </a:r>
          </a:p>
          <a:p>
            <a:pPr algn="just"/>
            <a:endParaRPr lang="fr-F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Les documents doivent être aux formats JPG, PDF, PNG, TXT, RTF ou TIF (1 document au format png sera converti et stocké au format jpg)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La taille maximale autorisée est de 5 Mo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dirty="0"/>
              <a:t>Un message d’erreur apparait si le format ou la taille n’est pas conforme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301DBA2D-95CD-6BA2-20CB-2A380A044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3631" y="90602"/>
            <a:ext cx="2743200" cy="156888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8D4AB45-656A-F2D6-6850-0443BEB4AB55}"/>
              </a:ext>
            </a:extLst>
          </p:cNvPr>
          <p:cNvCxnSpPr/>
          <p:nvPr/>
        </p:nvCxnSpPr>
        <p:spPr>
          <a:xfrm flipH="1">
            <a:off x="7290080" y="1489668"/>
            <a:ext cx="107180" cy="587829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ysDot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9382091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4627F88D-4A3F-447C-8D87-0A65AD825168}"/>
              </a:ext>
            </a:extLst>
          </p:cNvPr>
          <p:cNvGrpSpPr/>
          <p:nvPr/>
        </p:nvGrpSpPr>
        <p:grpSpPr>
          <a:xfrm>
            <a:off x="344665" y="1039637"/>
            <a:ext cx="8811008" cy="4781550"/>
            <a:chOff x="344665" y="1039637"/>
            <a:chExt cx="8811008" cy="4781550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3521ADFE-B20F-4F11-9498-3FD161388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65" y="1039637"/>
              <a:ext cx="8811008" cy="478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3">
              <a:extLst>
                <a:ext uri="{FF2B5EF4-FFF2-40B4-BE49-F238E27FC236}">
                  <a16:creationId xmlns:a16="http://schemas.microsoft.com/office/drawing/2014/main" id="{72E3E151-B2E9-4B91-B36B-94BA9AD828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42" t="88018" r="28334" b="5364"/>
            <a:stretch/>
          </p:blipFill>
          <p:spPr bwMode="auto">
            <a:xfrm>
              <a:off x="5864087" y="5248286"/>
              <a:ext cx="795130" cy="316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3">
              <a:extLst>
                <a:ext uri="{FF2B5EF4-FFF2-40B4-BE49-F238E27FC236}">
                  <a16:creationId xmlns:a16="http://schemas.microsoft.com/office/drawing/2014/main" id="{67B9CD16-3728-4307-BB4F-5992A7F913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53" t="81176" r="23390" b="13780"/>
            <a:stretch/>
          </p:blipFill>
          <p:spPr bwMode="auto">
            <a:xfrm>
              <a:off x="5794513" y="4921099"/>
              <a:ext cx="1300215" cy="24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1E309-D928-4F36-9926-98E03563E7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14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C2F5A-65CD-4579-A9FE-261AE561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modifie les informations de mon document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C863A-DDD8-4D6C-B596-2F59D581C4DE}"/>
              </a:ext>
            </a:extLst>
          </p:cNvPr>
          <p:cNvSpPr/>
          <p:nvPr/>
        </p:nvSpPr>
        <p:spPr>
          <a:xfrm>
            <a:off x="9732717" y="1760060"/>
            <a:ext cx="1800000" cy="52690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peux modifier la date du document</a:t>
            </a:r>
          </a:p>
        </p:txBody>
      </p:sp>
      <p:cxnSp>
        <p:nvCxnSpPr>
          <p:cNvPr id="15" name="Connecteur droit avec flèche 19">
            <a:extLst>
              <a:ext uri="{FF2B5EF4-FFF2-40B4-BE49-F238E27FC236}">
                <a16:creationId xmlns:a16="http://schemas.microsoft.com/office/drawing/2014/main" id="{C0115C91-E2D4-493B-9274-AFFD08D8D49E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464287" y="2023514"/>
            <a:ext cx="2268430" cy="976519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C30FDAB-7FF6-4CE7-8783-A946373A110D}"/>
              </a:ext>
            </a:extLst>
          </p:cNvPr>
          <p:cNvSpPr/>
          <p:nvPr/>
        </p:nvSpPr>
        <p:spPr>
          <a:xfrm>
            <a:off x="9732717" y="1037812"/>
            <a:ext cx="1800000" cy="540000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peux modifier le nom du document</a:t>
            </a:r>
          </a:p>
        </p:txBody>
      </p:sp>
      <p:cxnSp>
        <p:nvCxnSpPr>
          <p:cNvPr id="19" name="Connecteur droit avec flèche 19">
            <a:extLst>
              <a:ext uri="{FF2B5EF4-FFF2-40B4-BE49-F238E27FC236}">
                <a16:creationId xmlns:a16="http://schemas.microsoft.com/office/drawing/2014/main" id="{040EE0F7-9CC1-4CB2-83A3-EE93C3ECF62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755011" y="1307812"/>
            <a:ext cx="1977706" cy="1213201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Touchscreen with solid fill">
            <a:extLst>
              <a:ext uri="{FF2B5EF4-FFF2-40B4-BE49-F238E27FC236}">
                <a16:creationId xmlns:a16="http://schemas.microsoft.com/office/drawing/2014/main" id="{FC1B808B-6486-418C-BB06-02D64349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26277" y="5381828"/>
            <a:ext cx="252000" cy="25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4F939CE-3988-4599-AD44-9EF2B48CD4D4}"/>
              </a:ext>
            </a:extLst>
          </p:cNvPr>
          <p:cNvSpPr/>
          <p:nvPr/>
        </p:nvSpPr>
        <p:spPr>
          <a:xfrm>
            <a:off x="9732717" y="2464908"/>
            <a:ext cx="1800000" cy="745874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peux modifier la catégorie du document selon les choix de la liste déroulante</a:t>
            </a:r>
          </a:p>
        </p:txBody>
      </p:sp>
      <p:cxnSp>
        <p:nvCxnSpPr>
          <p:cNvPr id="25" name="Connecteur droit avec flèche 19">
            <a:extLst>
              <a:ext uri="{FF2B5EF4-FFF2-40B4-BE49-F238E27FC236}">
                <a16:creationId xmlns:a16="http://schemas.microsoft.com/office/drawing/2014/main" id="{D5B431F6-7481-41BD-89B0-42755E46339F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750681" y="2837845"/>
            <a:ext cx="1982036" cy="667167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55DD90D-A3DE-432F-8AF6-E3440E329609}"/>
              </a:ext>
            </a:extLst>
          </p:cNvPr>
          <p:cNvSpPr txBox="1"/>
          <p:nvPr/>
        </p:nvSpPr>
        <p:spPr>
          <a:xfrm>
            <a:off x="9662351" y="3230168"/>
            <a:ext cx="2055495" cy="1061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900" dirty="0"/>
              <a:t>Les catégories disponibles sont : </a:t>
            </a:r>
          </a:p>
          <a:p>
            <a:r>
              <a:rPr lang="fr-FR" sz="900" dirty="0"/>
              <a:t>Ma santé en résumé, Ordonnances et soins, Radio, écho, scanner, IRM, Résultats de biologie, Comptes rendus, Prévention et dépistage, Certificats médicaux, Autres documents</a:t>
            </a:r>
            <a:r>
              <a:rPr lang="fr-FR" sz="900" b="1" dirty="0"/>
              <a:t>, </a:t>
            </a:r>
            <a:r>
              <a:rPr lang="fr-FR" sz="900" dirty="0"/>
              <a:t>Pièces administratives.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962DCB-E765-4C22-A845-BC44632CA628}"/>
              </a:ext>
            </a:extLst>
          </p:cNvPr>
          <p:cNvSpPr/>
          <p:nvPr/>
        </p:nvSpPr>
        <p:spPr>
          <a:xfrm>
            <a:off x="9732717" y="4372717"/>
            <a:ext cx="1800000" cy="804852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rendre le document visible par les professionnels de santé autorisés</a:t>
            </a:r>
          </a:p>
        </p:txBody>
      </p:sp>
      <p:cxnSp>
        <p:nvCxnSpPr>
          <p:cNvPr id="35" name="Connecteur droit avec flèche 19">
            <a:extLst>
              <a:ext uri="{FF2B5EF4-FFF2-40B4-BE49-F238E27FC236}">
                <a16:creationId xmlns:a16="http://schemas.microsoft.com/office/drawing/2014/main" id="{9CFD0427-878C-4EE5-AEA3-84C487233863}"/>
              </a:ext>
            </a:extLst>
          </p:cNvPr>
          <p:cNvCxnSpPr>
            <a:cxnSpLocks/>
            <a:stCxn id="30" idx="1"/>
          </p:cNvCxnSpPr>
          <p:nvPr/>
        </p:nvCxnSpPr>
        <p:spPr>
          <a:xfrm flipH="1" flipV="1">
            <a:off x="7755011" y="4226761"/>
            <a:ext cx="1977706" cy="548382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040E3873-2C74-44BE-B1EB-B81DF38E0100}"/>
              </a:ext>
            </a:extLst>
          </p:cNvPr>
          <p:cNvSpPr/>
          <p:nvPr/>
        </p:nvSpPr>
        <p:spPr>
          <a:xfrm>
            <a:off x="9737047" y="5334582"/>
            <a:ext cx="1800000" cy="804852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masquer le document des professionnels de santé autorisés</a:t>
            </a:r>
          </a:p>
        </p:txBody>
      </p:sp>
      <p:cxnSp>
        <p:nvCxnSpPr>
          <p:cNvPr id="39" name="Connecteur droit avec flèche 19">
            <a:extLst>
              <a:ext uri="{FF2B5EF4-FFF2-40B4-BE49-F238E27FC236}">
                <a16:creationId xmlns:a16="http://schemas.microsoft.com/office/drawing/2014/main" id="{6B3CF2EF-0F35-44D2-A843-78AF5C8C607C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7755011" y="4699904"/>
            <a:ext cx="1982036" cy="1037104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6812754-6C1B-4BB9-970B-F9C25E70CF95}"/>
              </a:ext>
            </a:extLst>
          </p:cNvPr>
          <p:cNvSpPr/>
          <p:nvPr/>
        </p:nvSpPr>
        <p:spPr>
          <a:xfrm>
            <a:off x="7355674" y="5967143"/>
            <a:ext cx="1800000" cy="745874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voir la liste des professionnels de santé qui ont accès à mes documents</a:t>
            </a:r>
          </a:p>
        </p:txBody>
      </p:sp>
      <p:cxnSp>
        <p:nvCxnSpPr>
          <p:cNvPr id="43" name="Connecteur droit avec flèche 19">
            <a:extLst>
              <a:ext uri="{FF2B5EF4-FFF2-40B4-BE49-F238E27FC236}">
                <a16:creationId xmlns:a16="http://schemas.microsoft.com/office/drawing/2014/main" id="{552FF495-F04E-4DA3-B600-6E06F55F3BF0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6273637" y="5564717"/>
            <a:ext cx="0" cy="394689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19">
            <a:extLst>
              <a:ext uri="{FF2B5EF4-FFF2-40B4-BE49-F238E27FC236}">
                <a16:creationId xmlns:a16="http://schemas.microsoft.com/office/drawing/2014/main" id="{3DE44884-37FB-44E5-AAF0-8A6BAC2974C8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7094728" y="5162291"/>
            <a:ext cx="1160946" cy="804852"/>
          </a:xfrm>
          <a:prstGeom prst="straightConnector1">
            <a:avLst/>
          </a:prstGeom>
          <a:ln>
            <a:solidFill>
              <a:srgbClr val="DF26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5D68587-5151-43B4-BB2F-3A279FE1914C}"/>
              </a:ext>
            </a:extLst>
          </p:cNvPr>
          <p:cNvSpPr txBox="1"/>
          <p:nvPr/>
        </p:nvSpPr>
        <p:spPr>
          <a:xfrm>
            <a:off x="9662351" y="6132407"/>
            <a:ext cx="2055495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900" dirty="0"/>
              <a:t>Le document reste visible par la personne qui l’a déposé et moi-même.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01D6043-EABB-40E8-9092-123C9DB77541}"/>
              </a:ext>
            </a:extLst>
          </p:cNvPr>
          <p:cNvSpPr/>
          <p:nvPr/>
        </p:nvSpPr>
        <p:spPr>
          <a:xfrm>
            <a:off x="5373637" y="5959406"/>
            <a:ext cx="1800000" cy="497855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« Valider pour continuer »</a:t>
            </a:r>
          </a:p>
        </p:txBody>
      </p:sp>
      <p:pic>
        <p:nvPicPr>
          <p:cNvPr id="67" name="Graphic 66" descr="Touchscreen with solid fill">
            <a:extLst>
              <a:ext uri="{FF2B5EF4-FFF2-40B4-BE49-F238E27FC236}">
                <a16:creationId xmlns:a16="http://schemas.microsoft.com/office/drawing/2014/main" id="{F9B080D7-345E-449B-982A-99D6D4C3D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4232" y="5071649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1361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971CF797-553E-47E9-BE1E-188FD0727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58" y="1039637"/>
            <a:ext cx="8731454" cy="482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1E309-D928-4F36-9926-98E03563E7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15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5F04-0344-4B5F-A713-52008E926B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C2F5A-65CD-4579-A9FE-261AE561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Félicitations, Mon document est ajouté 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30FDAB-7FF6-4CE7-8783-A946373A110D}"/>
              </a:ext>
            </a:extLst>
          </p:cNvPr>
          <p:cNvSpPr/>
          <p:nvPr/>
        </p:nvSpPr>
        <p:spPr>
          <a:xfrm>
            <a:off x="504825" y="1120483"/>
            <a:ext cx="1809750" cy="1032167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Un message de confirmation apparaît en bas de page et je retrouve mon document dans Mon espace santé</a:t>
            </a:r>
          </a:p>
        </p:txBody>
      </p:sp>
      <p:cxnSp>
        <p:nvCxnSpPr>
          <p:cNvPr id="19" name="Connecteur droit avec flèche 19">
            <a:extLst>
              <a:ext uri="{FF2B5EF4-FFF2-40B4-BE49-F238E27FC236}">
                <a16:creationId xmlns:a16="http://schemas.microsoft.com/office/drawing/2014/main" id="{040EE0F7-9CC1-4CB2-83A3-EE93C3ECF62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2314575" y="1636567"/>
            <a:ext cx="4086225" cy="4014918"/>
          </a:xfrm>
          <a:prstGeom prst="straightConnector1">
            <a:avLst/>
          </a:prstGeom>
          <a:ln>
            <a:solidFill>
              <a:srgbClr val="DF268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346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810080BA-7895-410B-BE5F-7C50C456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73" y="1016642"/>
            <a:ext cx="8731454" cy="482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1E309-D928-4F36-9926-98E03563E7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16</a:t>
            </a:fld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05F04-0344-4B5F-A713-52008E926B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C2F5A-65CD-4579-A9FE-261AE561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puis-je faire avec mes documents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30FDAB-7FF6-4CE7-8783-A946373A110D}"/>
              </a:ext>
            </a:extLst>
          </p:cNvPr>
          <p:cNvSpPr/>
          <p:nvPr/>
        </p:nvSpPr>
        <p:spPr>
          <a:xfrm>
            <a:off x="285750" y="1310357"/>
            <a:ext cx="1228725" cy="644908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vérifie qui a consulté mes documents</a:t>
            </a:r>
          </a:p>
        </p:txBody>
      </p:sp>
      <p:cxnSp>
        <p:nvCxnSpPr>
          <p:cNvPr id="19" name="Connecteur droit avec flèche 19">
            <a:extLst>
              <a:ext uri="{FF2B5EF4-FFF2-40B4-BE49-F238E27FC236}">
                <a16:creationId xmlns:a16="http://schemas.microsoft.com/office/drawing/2014/main" id="{040EE0F7-9CC1-4CB2-83A3-EE93C3ECF62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514475" y="1632811"/>
            <a:ext cx="606516" cy="900839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E2C3EAE-548C-4256-A32B-843264340A3C}"/>
              </a:ext>
            </a:extLst>
          </p:cNvPr>
          <p:cNvSpPr/>
          <p:nvPr/>
        </p:nvSpPr>
        <p:spPr>
          <a:xfrm>
            <a:off x="285750" y="5134514"/>
            <a:ext cx="1228725" cy="900839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le nom du document pour le visualiser.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3EE1CF-F255-4AA3-BA3F-987B2FE8CCB2}"/>
              </a:ext>
            </a:extLst>
          </p:cNvPr>
          <p:cNvSpPr/>
          <p:nvPr/>
        </p:nvSpPr>
        <p:spPr>
          <a:xfrm>
            <a:off x="285750" y="2124075"/>
            <a:ext cx="1228725" cy="1141878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le menu déroulant pour filtrer mes documents par catégorie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DEC6E0-CCFF-4B88-A6CF-10B9DBD66F30}"/>
              </a:ext>
            </a:extLst>
          </p:cNvPr>
          <p:cNvSpPr/>
          <p:nvPr/>
        </p:nvSpPr>
        <p:spPr>
          <a:xfrm>
            <a:off x="10677525" y="3772225"/>
            <a:ext cx="1228725" cy="1075786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modifier, supprimer ou télécharger un document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98BEEB-D93E-49B3-985B-DB9216F912B5}"/>
              </a:ext>
            </a:extLst>
          </p:cNvPr>
          <p:cNvSpPr/>
          <p:nvPr/>
        </p:nvSpPr>
        <p:spPr>
          <a:xfrm>
            <a:off x="10677525" y="1738240"/>
            <a:ext cx="1228725" cy="1075786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ici pour ajouter un nouveau document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37E026-8A07-4AA3-9CD0-59780C057608}"/>
              </a:ext>
            </a:extLst>
          </p:cNvPr>
          <p:cNvSpPr/>
          <p:nvPr/>
        </p:nvSpPr>
        <p:spPr>
          <a:xfrm>
            <a:off x="285750" y="3390849"/>
            <a:ext cx="1228725" cy="1034046"/>
          </a:xfrm>
          <a:prstGeom prst="rect">
            <a:avLst/>
          </a:prstGeom>
          <a:solidFill>
            <a:srgbClr val="DF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Je clique sur le menu déroulant pour trier mes documents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7BD1C2-D409-44D3-B568-EAAAF9ABC903}"/>
              </a:ext>
            </a:extLst>
          </p:cNvPr>
          <p:cNvSpPr txBox="1"/>
          <p:nvPr/>
        </p:nvSpPr>
        <p:spPr>
          <a:xfrm>
            <a:off x="255600" y="4424895"/>
            <a:ext cx="125887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900" dirty="0"/>
              <a:t>Tri possible par date, nom du document, ou par personne qui l’a ajouté</a:t>
            </a:r>
          </a:p>
        </p:txBody>
      </p:sp>
      <p:cxnSp>
        <p:nvCxnSpPr>
          <p:cNvPr id="29" name="Connecteur droit avec flèche 19">
            <a:extLst>
              <a:ext uri="{FF2B5EF4-FFF2-40B4-BE49-F238E27FC236}">
                <a16:creationId xmlns:a16="http://schemas.microsoft.com/office/drawing/2014/main" id="{EF4BF6C4-A859-4AA2-BBED-96BECF95E35B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514475" y="2695014"/>
            <a:ext cx="1619250" cy="115278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19">
            <a:extLst>
              <a:ext uri="{FF2B5EF4-FFF2-40B4-BE49-F238E27FC236}">
                <a16:creationId xmlns:a16="http://schemas.microsoft.com/office/drawing/2014/main" id="{0C38576A-DEDA-49F3-AFBC-3FF3C9F4AB2E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1514475" y="2868361"/>
            <a:ext cx="3105150" cy="1039511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19">
            <a:extLst>
              <a:ext uri="{FF2B5EF4-FFF2-40B4-BE49-F238E27FC236}">
                <a16:creationId xmlns:a16="http://schemas.microsoft.com/office/drawing/2014/main" id="{A40BE0E6-7D38-406D-8973-365D08F34C93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514475" y="4924425"/>
            <a:ext cx="895350" cy="660509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19">
            <a:extLst>
              <a:ext uri="{FF2B5EF4-FFF2-40B4-BE49-F238E27FC236}">
                <a16:creationId xmlns:a16="http://schemas.microsoft.com/office/drawing/2014/main" id="{5B2F9B52-A31A-492A-A2A8-36E7E53094BD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9915525" y="4310118"/>
            <a:ext cx="762000" cy="0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19">
            <a:extLst>
              <a:ext uri="{FF2B5EF4-FFF2-40B4-BE49-F238E27FC236}">
                <a16:creationId xmlns:a16="http://schemas.microsoft.com/office/drawing/2014/main" id="{29C63B93-D8C2-4825-81C4-EB10988E4F6C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10067925" y="2124075"/>
            <a:ext cx="609600" cy="152058"/>
          </a:xfrm>
          <a:prstGeom prst="straightConnector1">
            <a:avLst/>
          </a:prstGeom>
          <a:ln>
            <a:solidFill>
              <a:srgbClr val="DF268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9843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17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 de parcours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8A82E-269E-475F-B91E-A31E4C5CF4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3024833" y="1914244"/>
            <a:ext cx="579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Félicitations vous voici arrivé à la fin de ce pas à pas !</a:t>
            </a:r>
          </a:p>
        </p:txBody>
      </p:sp>
      <p:pic>
        <p:nvPicPr>
          <p:cNvPr id="7" name="Graphic 6" descr="Streamers with solid fill">
            <a:extLst>
              <a:ext uri="{FF2B5EF4-FFF2-40B4-BE49-F238E27FC236}">
                <a16:creationId xmlns:a16="http://schemas.microsoft.com/office/drawing/2014/main" id="{AC74C97A-24E8-4240-83DF-2632D411D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0617" y="18308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988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2302B3-D42E-48B0-B901-D7608C75B53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948633" y="1914244"/>
            <a:ext cx="8243242" cy="406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kern="1200" dirty="0">
                <a:solidFill>
                  <a:srgbClr val="DF2680"/>
                </a:solidFill>
                <a:latin typeface="+mn-lt"/>
                <a:ea typeface="+mn-ea"/>
                <a:cs typeface="+mn-cs"/>
              </a:rPr>
              <a:t>Ce pas à pas détaille la procédure d’ajout de documents dans Mon espace santé.</a:t>
            </a:r>
          </a:p>
          <a:p>
            <a:pPr marL="0" indent="0">
              <a:buNone/>
            </a:pPr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Grâce à ce pas à pas je serai en mesure de :</a:t>
            </a:r>
          </a:p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Ajouter un document dans Mon espace santé</a:t>
            </a:r>
          </a:p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Visualiser un document</a:t>
            </a:r>
          </a:p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Modifier le nom, la date du document, le type de document et gérer sa confidentialité (i.e. sa visibilité par mes professionnels de santé)</a:t>
            </a:r>
          </a:p>
          <a:p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Supprimer un document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D6CCD6-B3BD-4942-853E-05FF941B965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80FBBF-0F7D-4420-B17B-EC1AA88DA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Bienvenue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4CAB8-1CE2-4A5B-A4ED-33BA9852C1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Graphic 5" descr="Bullseye with solid fill">
            <a:extLst>
              <a:ext uri="{FF2B5EF4-FFF2-40B4-BE49-F238E27FC236}">
                <a16:creationId xmlns:a16="http://schemas.microsoft.com/office/drawing/2014/main" id="{BC249785-8C78-4FE1-B575-AA734826A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5391" y="18164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913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 descr="Cursor with solid fill">
            <a:extLst>
              <a:ext uri="{FF2B5EF4-FFF2-40B4-BE49-F238E27FC236}">
                <a16:creationId xmlns:a16="http://schemas.microsoft.com/office/drawing/2014/main" id="{4BB73D16-59F6-4D9E-950B-28A4028C0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6342" y="3678114"/>
            <a:ext cx="646331" cy="646331"/>
          </a:xfrm>
          <a:prstGeom prst="rect">
            <a:avLst/>
          </a:prstGeom>
        </p:spPr>
      </p:pic>
      <p:sp>
        <p:nvSpPr>
          <p:cNvPr id="47" name="ZoneTexte 14">
            <a:extLst>
              <a:ext uri="{FF2B5EF4-FFF2-40B4-BE49-F238E27FC236}">
                <a16:creationId xmlns:a16="http://schemas.microsoft.com/office/drawing/2014/main" id="{14DC7C6A-307B-4803-9170-B98EC894F762}"/>
              </a:ext>
            </a:extLst>
          </p:cNvPr>
          <p:cNvSpPr txBox="1"/>
          <p:nvPr/>
        </p:nvSpPr>
        <p:spPr>
          <a:xfrm>
            <a:off x="3802673" y="3816465"/>
            <a:ext cx="6384394" cy="52322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Je clique directement n’importe où sur la diapositive</a:t>
            </a:r>
            <a:br>
              <a:rPr lang="fr-FR" sz="1600" dirty="0"/>
            </a:br>
            <a:r>
              <a:rPr lang="fr-FR" sz="1200" dirty="0"/>
              <a:t>ou j’utilise les flèches de mon clavier</a:t>
            </a:r>
            <a:endParaRPr lang="fr-FR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d’emploi</a:t>
            </a:r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2948633" y="1914244"/>
            <a:ext cx="759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Utiliser un mode en en plein écran pour faciliter la navigation</a:t>
            </a:r>
          </a:p>
        </p:txBody>
      </p:sp>
      <p:sp>
        <p:nvSpPr>
          <p:cNvPr id="33" name="ZoneTexte 14">
            <a:extLst>
              <a:ext uri="{FF2B5EF4-FFF2-40B4-BE49-F238E27FC236}">
                <a16:creationId xmlns:a16="http://schemas.microsoft.com/office/drawing/2014/main" id="{8F48D95D-72CF-4F1A-B513-88C71A2B3082}"/>
              </a:ext>
            </a:extLst>
          </p:cNvPr>
          <p:cNvSpPr txBox="1"/>
          <p:nvPr/>
        </p:nvSpPr>
        <p:spPr>
          <a:xfrm>
            <a:off x="3802674" y="4491822"/>
            <a:ext cx="75923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L’icône ci-contre signale une zone « cliquable » sur la diapositive. </a:t>
            </a:r>
          </a:p>
          <a:p>
            <a:r>
              <a:rPr lang="fr-FR" sz="1600" dirty="0"/>
              <a:t>Il vous suffit de cliquer à l’endroit indiqué pour poursuivre le parcours selon le chemin choisi. Sans cette icône il n’est pas possible de cliquer sur d’autres parcours qui seraient proposés.</a:t>
            </a:r>
            <a:br>
              <a:rPr lang="fr-FR" sz="1600" dirty="0"/>
            </a:br>
            <a:r>
              <a:rPr lang="fr-FR" sz="1200" b="1" dirty="0"/>
              <a:t>A noter : Si aucune icône est présente alors je clique n’importe où sur la diapositive pour continuer.  </a:t>
            </a:r>
          </a:p>
        </p:txBody>
      </p:sp>
      <p:pic>
        <p:nvPicPr>
          <p:cNvPr id="6" name="Graphic 5" descr="Projector screen with solid fill">
            <a:extLst>
              <a:ext uri="{FF2B5EF4-FFF2-40B4-BE49-F238E27FC236}">
                <a16:creationId xmlns:a16="http://schemas.microsoft.com/office/drawing/2014/main" id="{8873CB24-2FC8-41A4-B27E-767F003E7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5391" y="1816419"/>
            <a:ext cx="914400" cy="914400"/>
          </a:xfrm>
          <a:prstGeom prst="rect">
            <a:avLst/>
          </a:prstGeom>
        </p:spPr>
      </p:pic>
      <p:pic>
        <p:nvPicPr>
          <p:cNvPr id="8" name="Graphic 7" descr="Touchscreen with solid fill">
            <a:extLst>
              <a:ext uri="{FF2B5EF4-FFF2-40B4-BE49-F238E27FC236}">
                <a16:creationId xmlns:a16="http://schemas.microsoft.com/office/drawing/2014/main" id="{3F58B2E7-83B2-452A-87BB-C57999AAA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7324" y="4431247"/>
            <a:ext cx="645350" cy="64535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47C012D-39CA-4A82-A22E-86A9A2067A73}"/>
              </a:ext>
            </a:extLst>
          </p:cNvPr>
          <p:cNvGrpSpPr/>
          <p:nvPr/>
        </p:nvGrpSpPr>
        <p:grpSpPr>
          <a:xfrm>
            <a:off x="3697125" y="2691022"/>
            <a:ext cx="5929312" cy="369332"/>
            <a:chOff x="3130022" y="2551956"/>
            <a:chExt cx="5929312" cy="3693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4D6C3C-7AA0-4367-AF7B-168E4A7A4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30022" y="2613826"/>
              <a:ext cx="5929312" cy="245593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4F8171-A056-4511-98A4-432AE620FB72}"/>
                </a:ext>
              </a:extLst>
            </p:cNvPr>
            <p:cNvSpPr/>
            <p:nvPr/>
          </p:nvSpPr>
          <p:spPr>
            <a:xfrm>
              <a:off x="6510867" y="2551956"/>
              <a:ext cx="355600" cy="369332"/>
            </a:xfrm>
            <a:prstGeom prst="ellipse">
              <a:avLst/>
            </a:prstGeom>
            <a:noFill/>
            <a:ln w="28575" cap="flat">
              <a:solidFill>
                <a:srgbClr val="FFC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37" name="ZoneTexte 14">
            <a:extLst>
              <a:ext uri="{FF2B5EF4-FFF2-40B4-BE49-F238E27FC236}">
                <a16:creationId xmlns:a16="http://schemas.microsoft.com/office/drawing/2014/main" id="{CA6D874F-3BAA-4CEF-8069-5FEBFBAD853B}"/>
              </a:ext>
            </a:extLst>
          </p:cNvPr>
          <p:cNvSpPr txBox="1"/>
          <p:nvPr/>
        </p:nvSpPr>
        <p:spPr>
          <a:xfrm>
            <a:off x="3033300" y="2263159"/>
            <a:ext cx="759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Sous Powerpoint, cliquer sur cet icône en bas de votre écran pour passer en navigation plein écran.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2DD34D-FB42-4878-AD9F-F4FD67ADCD6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516217" y="2492196"/>
            <a:ext cx="1613829" cy="252913"/>
          </a:xfrm>
          <a:prstGeom prst="straightConnector1">
            <a:avLst/>
          </a:prstGeom>
          <a:noFill/>
          <a:ln w="12700" cap="flat">
            <a:solidFill>
              <a:srgbClr val="FFC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9" name="Graphic 38" descr="Compass with solid fill">
            <a:extLst>
              <a:ext uri="{FF2B5EF4-FFF2-40B4-BE49-F238E27FC236}">
                <a16:creationId xmlns:a16="http://schemas.microsoft.com/office/drawing/2014/main" id="{6824E309-2C7D-4D63-B038-86B96FA5C0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5391" y="3149231"/>
            <a:ext cx="914400" cy="914400"/>
          </a:xfrm>
          <a:prstGeom prst="rect">
            <a:avLst/>
          </a:prstGeom>
        </p:spPr>
      </p:pic>
      <p:sp>
        <p:nvSpPr>
          <p:cNvPr id="40" name="ZoneTexte 14">
            <a:extLst>
              <a:ext uri="{FF2B5EF4-FFF2-40B4-BE49-F238E27FC236}">
                <a16:creationId xmlns:a16="http://schemas.microsoft.com/office/drawing/2014/main" id="{F0DEC6A0-075B-4266-BCC0-D56D0D52E0EE}"/>
              </a:ext>
            </a:extLst>
          </p:cNvPr>
          <p:cNvSpPr txBox="1"/>
          <p:nvPr/>
        </p:nvSpPr>
        <p:spPr>
          <a:xfrm>
            <a:off x="2948633" y="3351201"/>
            <a:ext cx="759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naviguer entre les diapositives :</a:t>
            </a:r>
          </a:p>
        </p:txBody>
      </p:sp>
      <p:pic>
        <p:nvPicPr>
          <p:cNvPr id="2050" name="Picture 2" descr="Icône De Bouton De Clavier Esc Icône De Ligne De Vecteur Vecteurs libres de  droits et plus d'images vectorielles de Touche Échap - iStock">
            <a:extLst>
              <a:ext uri="{FF2B5EF4-FFF2-40B4-BE49-F238E27FC236}">
                <a16:creationId xmlns:a16="http://schemas.microsoft.com/office/drawing/2014/main" id="{A25B3E7D-06A9-4968-9000-6A30406E4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t="25064" r="23652" b="24544"/>
          <a:stretch/>
        </p:blipFill>
        <p:spPr bwMode="auto">
          <a:xfrm>
            <a:off x="3099573" y="5814545"/>
            <a:ext cx="683904" cy="6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14">
            <a:extLst>
              <a:ext uri="{FF2B5EF4-FFF2-40B4-BE49-F238E27FC236}">
                <a16:creationId xmlns:a16="http://schemas.microsoft.com/office/drawing/2014/main" id="{F93B784F-02AA-4DD3-8B68-FCEAED149DCD}"/>
              </a:ext>
            </a:extLst>
          </p:cNvPr>
          <p:cNvSpPr txBox="1"/>
          <p:nvPr/>
        </p:nvSpPr>
        <p:spPr>
          <a:xfrm>
            <a:off x="3802674" y="5844832"/>
            <a:ext cx="799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Je clique sur la touche « Echap » ou « Esc » en haut à gauche de mon clavier pour quitter le plein écran à tout moment si je le souhaite.</a:t>
            </a:r>
          </a:p>
        </p:txBody>
      </p:sp>
    </p:spTree>
    <p:extLst>
      <p:ext uri="{BB962C8B-B14F-4D97-AF65-F5344CB8AC3E}">
        <p14:creationId xmlns:p14="http://schemas.microsoft.com/office/powerpoint/2010/main" val="8212867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</a:t>
            </a:fld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CEBA6B-3852-41D3-AF3D-42A38B9C9A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920600" cy="682625"/>
          </a:xfrm>
        </p:spPr>
        <p:txBody>
          <a:bodyPr>
            <a:normAutofit/>
          </a:bodyPr>
          <a:lstStyle/>
          <a:p>
            <a:r>
              <a:rPr lang="fr-FR" dirty="0"/>
              <a:t>Avant de commencer</a:t>
            </a:r>
          </a:p>
        </p:txBody>
      </p:sp>
    </p:spTree>
    <p:extLst>
      <p:ext uri="{BB962C8B-B14F-4D97-AF65-F5344CB8AC3E}">
        <p14:creationId xmlns:p14="http://schemas.microsoft.com/office/powerpoint/2010/main" val="12156932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Clipboard Checked with solid fill">
            <a:extLst>
              <a:ext uri="{FF2B5EF4-FFF2-40B4-BE49-F238E27FC236}">
                <a16:creationId xmlns:a16="http://schemas.microsoft.com/office/drawing/2014/main" id="{E7C7D53D-6413-4495-95AD-9EB917AD0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5391" y="1816419"/>
            <a:ext cx="914400" cy="914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</a:t>
            </a:fld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0D13D4-CD7B-44F0-B672-40B2D8C1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prérequis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8A82E-269E-475F-B91E-A31E4C5CF4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9816DAD-FDAC-48F7-B4FB-4125793D3FB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948633" y="1914244"/>
            <a:ext cx="8243242" cy="406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Avant de commencer</a:t>
            </a:r>
          </a:p>
          <a:p>
            <a:r>
              <a:rPr lang="fr-FR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J’ai activé Mon espace santé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n’ai pas encore activé Mon espace santé ? </a:t>
            </a: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J</a:t>
            </a: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peux me référer au pas à pas « Activer Mon espace santé » pour m’assister</a:t>
            </a:r>
          </a:p>
          <a:p>
            <a:r>
              <a:rPr lang="fr-FR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dispose d’un identifiant et d’un mot de passe valide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J’ai oublié ou perdu mon identifiant ou mot de passe ? </a:t>
            </a:r>
            <a:r>
              <a:rPr lang="fr-FR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Je peux me référer au pas à pas « Se connecter à Mon espace santé » pour m’assister</a:t>
            </a:r>
            <a:endParaRPr lang="fr-FR" sz="15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45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D1065-6C10-41D7-A3B4-25A780AD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</a:t>
            </a:fld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4583FE-9BBA-454E-B4AF-5D752E8ACA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AB7A00-CEB8-4AC8-A0C5-10BA51DEB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787" y="2966538"/>
            <a:ext cx="9844654" cy="682625"/>
          </a:xfrm>
        </p:spPr>
        <p:txBody>
          <a:bodyPr>
            <a:normAutofit/>
          </a:bodyPr>
          <a:lstStyle/>
          <a:p>
            <a:r>
              <a:rPr lang="fr-FR" dirty="0"/>
              <a:t>Je commence mon parcours</a:t>
            </a:r>
          </a:p>
        </p:txBody>
      </p:sp>
    </p:spTree>
    <p:extLst>
      <p:ext uri="{BB962C8B-B14F-4D97-AF65-F5344CB8AC3E}">
        <p14:creationId xmlns:p14="http://schemas.microsoft.com/office/powerpoint/2010/main" val="24846881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23ED2D-579B-41BE-B3C9-07761FF26653}"/>
              </a:ext>
            </a:extLst>
          </p:cNvPr>
          <p:cNvGrpSpPr/>
          <p:nvPr/>
        </p:nvGrpSpPr>
        <p:grpSpPr>
          <a:xfrm>
            <a:off x="5172075" y="476178"/>
            <a:ext cx="6448407" cy="6109017"/>
            <a:chOff x="5172075" y="476178"/>
            <a:chExt cx="6448407" cy="610901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50474FC-5AE4-4244-A4D2-0CEF6FE14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075" y="476178"/>
              <a:ext cx="6448407" cy="610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ECA582BD-DF8E-49A2-A190-C100184381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70" r="4479" b="94787"/>
            <a:stretch/>
          </p:blipFill>
          <p:spPr bwMode="auto">
            <a:xfrm>
              <a:off x="10496550" y="476178"/>
              <a:ext cx="835092" cy="318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</a:t>
            </a:fld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9191-7C30-4C35-9207-38EC651D86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EA84999-D93F-4293-B7D1-5E819769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9" y="255600"/>
            <a:ext cx="4453160" cy="1354125"/>
          </a:xfrm>
        </p:spPr>
        <p:txBody>
          <a:bodyPr>
            <a:normAutofit/>
          </a:bodyPr>
          <a:lstStyle/>
          <a:p>
            <a:r>
              <a:rPr lang="fr-FR" sz="2800" dirty="0"/>
              <a:t>Je me connecte à mon compte Mon espace santé</a:t>
            </a:r>
          </a:p>
        </p:txBody>
      </p:sp>
      <p:sp>
        <p:nvSpPr>
          <p:cNvPr id="18" name="ZoneTexte 14">
            <a:extLst>
              <a:ext uri="{FF2B5EF4-FFF2-40B4-BE49-F238E27FC236}">
                <a16:creationId xmlns:a16="http://schemas.microsoft.com/office/drawing/2014/main" id="{ECFA6648-4363-42D4-B180-10E39B72938C}"/>
              </a:ext>
            </a:extLst>
          </p:cNvPr>
          <p:cNvSpPr txBox="1"/>
          <p:nvPr/>
        </p:nvSpPr>
        <p:spPr>
          <a:xfrm>
            <a:off x="268462" y="1854579"/>
            <a:ext cx="45353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DF2680"/>
                </a:solidFill>
              </a:rPr>
              <a:t>1/ </a:t>
            </a:r>
            <a:r>
              <a:rPr lang="fr-FR" sz="1600" dirty="0"/>
              <a:t>Je me rends sur </a:t>
            </a:r>
            <a:r>
              <a:rPr lang="fr-FR" sz="2000" dirty="0">
                <a:hlinkClick r:id="rId4"/>
              </a:rPr>
              <a:t>monespacesanté.fr</a:t>
            </a:r>
            <a:endParaRPr lang="fr-FR" sz="2000" dirty="0"/>
          </a:p>
          <a:p>
            <a:endParaRPr lang="fr-FR" sz="2000" dirty="0"/>
          </a:p>
          <a:p>
            <a:r>
              <a:rPr lang="fr-FR" sz="2000" b="1" dirty="0">
                <a:solidFill>
                  <a:srgbClr val="DF2680"/>
                </a:solidFill>
              </a:rPr>
              <a:t>2/ </a:t>
            </a:r>
            <a:r>
              <a:rPr lang="fr-FR" sz="1600" dirty="0"/>
              <a:t>Je clique sur « Connexion »</a:t>
            </a:r>
          </a:p>
          <a:p>
            <a:endParaRPr lang="fr-FR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E6762C-6081-4EE8-8F89-064917479A3F}"/>
              </a:ext>
            </a:extLst>
          </p:cNvPr>
          <p:cNvCxnSpPr>
            <a:cxnSpLocks/>
          </p:cNvCxnSpPr>
          <p:nvPr/>
        </p:nvCxnSpPr>
        <p:spPr>
          <a:xfrm flipV="1">
            <a:off x="4708759" y="794669"/>
            <a:ext cx="5787791" cy="1891384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5" name="Graphic 14" descr="Touchscreen with solid fill">
            <a:extLst>
              <a:ext uri="{FF2B5EF4-FFF2-40B4-BE49-F238E27FC236}">
                <a16:creationId xmlns:a16="http://schemas.microsoft.com/office/drawing/2014/main" id="{02C60629-9BC0-4B38-9AEF-61AB5653B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9642" y="649500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888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5F77B3-E99A-4070-BD96-2574DCB784AC}"/>
              </a:ext>
            </a:extLst>
          </p:cNvPr>
          <p:cNvGrpSpPr/>
          <p:nvPr/>
        </p:nvGrpSpPr>
        <p:grpSpPr>
          <a:xfrm>
            <a:off x="3908930" y="1309196"/>
            <a:ext cx="7681383" cy="4800864"/>
            <a:chOff x="3908930" y="1309196"/>
            <a:chExt cx="7681383" cy="48008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2E6F8A4-BE80-4484-B8E8-AC984D37566A}"/>
                </a:ext>
              </a:extLst>
            </p:cNvPr>
            <p:cNvGrpSpPr/>
            <p:nvPr/>
          </p:nvGrpSpPr>
          <p:grpSpPr>
            <a:xfrm>
              <a:off x="3908930" y="1309196"/>
              <a:ext cx="7681383" cy="4800864"/>
              <a:chOff x="3908930" y="1309196"/>
              <a:chExt cx="7681383" cy="480086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7E2B61B-4626-46E7-82B4-DDC74914047A}"/>
                  </a:ext>
                </a:extLst>
              </p:cNvPr>
              <p:cNvGrpSpPr/>
              <p:nvPr/>
            </p:nvGrpSpPr>
            <p:grpSpPr>
              <a:xfrm>
                <a:off x="3908930" y="1309196"/>
                <a:ext cx="7681383" cy="4800864"/>
                <a:chOff x="3908930" y="1309196"/>
                <a:chExt cx="7681383" cy="4800864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B433991A-5D17-4A43-B3B3-B3397A74C4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/>
              </p:blipFill>
              <p:spPr>
                <a:xfrm>
                  <a:off x="3908930" y="1309196"/>
                  <a:ext cx="7681383" cy="4800864"/>
                </a:xfrm>
                <a:prstGeom prst="rect">
                  <a:avLst/>
                </a:prstGeom>
                <a:ln>
                  <a:solidFill>
                    <a:schemeClr val="bg2"/>
                  </a:solidFill>
                </a:ln>
              </p:spPr>
            </p:pic>
            <p:pic>
              <p:nvPicPr>
                <p:cNvPr id="31" name="Picture 30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48579319-45DE-4A6B-A76C-BDAD140F3E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44702" t="35902" r="45709" b="61096"/>
                <a:stretch/>
              </p:blipFill>
              <p:spPr>
                <a:xfrm>
                  <a:off x="8226162" y="4137163"/>
                  <a:ext cx="736585" cy="158138"/>
                </a:xfrm>
                <a:prstGeom prst="rect">
                  <a:avLst/>
                </a:prstGeom>
                <a:ln>
                  <a:solidFill>
                    <a:schemeClr val="bg2"/>
                  </a:solidFill>
                </a:ln>
              </p:spPr>
            </p:pic>
          </p:grpSp>
          <p:pic>
            <p:nvPicPr>
              <p:cNvPr id="32" name="Picture 31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6AA32E49-DFE5-4D2F-B072-6BDEED3FE5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4971" t="47380" r="44956" b="49733"/>
              <a:stretch/>
            </p:blipFill>
            <p:spPr>
              <a:xfrm>
                <a:off x="8261526" y="4792575"/>
                <a:ext cx="773723" cy="152125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</p:grpSp>
        <p:pic>
          <p:nvPicPr>
            <p:cNvPr id="34" name="Picture 33">
              <a:hlinkClick r:id="rId6" action="ppaction://hlinksldjump"/>
              <a:extLst>
                <a:ext uri="{FF2B5EF4-FFF2-40B4-BE49-F238E27FC236}">
                  <a16:creationId xmlns:a16="http://schemas.microsoft.com/office/drawing/2014/main" id="{1CB89AB4-3F72-4182-A4FE-717EF517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002" t="72513" r="41926" b="18933"/>
            <a:stretch/>
          </p:blipFill>
          <p:spPr>
            <a:xfrm>
              <a:off x="8805520" y="5078563"/>
              <a:ext cx="773723" cy="4506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ZoneTexte 14">
            <a:extLst>
              <a:ext uri="{FF2B5EF4-FFF2-40B4-BE49-F238E27FC236}">
                <a16:creationId xmlns:a16="http://schemas.microsoft.com/office/drawing/2014/main" id="{29DFF032-2371-48C8-A07F-314F38A230AC}"/>
              </a:ext>
            </a:extLst>
          </p:cNvPr>
          <p:cNvSpPr txBox="1"/>
          <p:nvPr/>
        </p:nvSpPr>
        <p:spPr>
          <a:xfrm>
            <a:off x="268462" y="1854579"/>
            <a:ext cx="316053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DF2680"/>
                </a:solidFill>
              </a:rPr>
              <a:t>3/ </a:t>
            </a:r>
            <a:r>
              <a:rPr lang="fr-FR" sz="1600" dirty="0"/>
              <a:t>Je renseigne mon identifiant et mon mot de passe. </a:t>
            </a:r>
            <a:endParaRPr lang="fr-FR" sz="1400" dirty="0"/>
          </a:p>
          <a:p>
            <a:endParaRPr lang="fr-FR" sz="1400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endParaRPr lang="fr-FR" sz="2000" b="1" dirty="0">
              <a:solidFill>
                <a:srgbClr val="DF2680"/>
              </a:solidFill>
              <a:latin typeface="Helvetica Neue"/>
            </a:endParaRP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4/ </a:t>
            </a:r>
            <a:r>
              <a:rPr lang="fr-FR" sz="1600" dirty="0"/>
              <a:t>Je clique sur continuer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7</a:t>
            </a:fld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96BA1-3C35-4EC7-8E4C-B83565CABB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F011D31-01C4-4A31-891A-65D06747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8" y="255600"/>
            <a:ext cx="9869477" cy="644908"/>
          </a:xfrm>
        </p:spPr>
        <p:txBody>
          <a:bodyPr>
            <a:noAutofit/>
          </a:bodyPr>
          <a:lstStyle/>
          <a:p>
            <a:r>
              <a:rPr lang="fr-FR" sz="2800" dirty="0"/>
              <a:t>Je me connecte à mon compte Mon espace santé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68A9BE-D4DE-471A-B1FC-11E1F8DF82DD}"/>
              </a:ext>
            </a:extLst>
          </p:cNvPr>
          <p:cNvCxnSpPr>
            <a:cxnSpLocks/>
          </p:cNvCxnSpPr>
          <p:nvPr/>
        </p:nvCxnSpPr>
        <p:spPr>
          <a:xfrm>
            <a:off x="3195145" y="2375338"/>
            <a:ext cx="5130445" cy="1608833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31A371-080F-4ACF-A918-E210D4AE808C}"/>
              </a:ext>
            </a:extLst>
          </p:cNvPr>
          <p:cNvCxnSpPr>
            <a:cxnSpLocks/>
          </p:cNvCxnSpPr>
          <p:nvPr/>
        </p:nvCxnSpPr>
        <p:spPr>
          <a:xfrm>
            <a:off x="2914650" y="5263099"/>
            <a:ext cx="5346876" cy="74289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6B7BC7-897B-4EE1-903F-FFF2362710A7}"/>
              </a:ext>
            </a:extLst>
          </p:cNvPr>
          <p:cNvCxnSpPr>
            <a:cxnSpLocks/>
          </p:cNvCxnSpPr>
          <p:nvPr/>
        </p:nvCxnSpPr>
        <p:spPr>
          <a:xfrm>
            <a:off x="3195145" y="2375338"/>
            <a:ext cx="5066381" cy="2294633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Graphic 28" descr="Touchscreen with solid fill">
            <a:extLst>
              <a:ext uri="{FF2B5EF4-FFF2-40B4-BE49-F238E27FC236}">
                <a16:creationId xmlns:a16="http://schemas.microsoft.com/office/drawing/2014/main" id="{26D2D260-902A-4790-A38F-B59E3AC4F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5748" y="5337388"/>
            <a:ext cx="252000" cy="252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2538712-4D00-4F99-8EDB-147DB4B95FA7}"/>
              </a:ext>
            </a:extLst>
          </p:cNvPr>
          <p:cNvGrpSpPr/>
          <p:nvPr/>
        </p:nvGrpSpPr>
        <p:grpSpPr>
          <a:xfrm>
            <a:off x="725253" y="2654924"/>
            <a:ext cx="7500909" cy="1561308"/>
            <a:chOff x="446647" y="3171919"/>
            <a:chExt cx="7500909" cy="1561308"/>
          </a:xfrm>
        </p:grpSpPr>
        <p:cxnSp>
          <p:nvCxnSpPr>
            <p:cNvPr id="21" name="Connecteur droit avec flèche 19">
              <a:extLst>
                <a:ext uri="{FF2B5EF4-FFF2-40B4-BE49-F238E27FC236}">
                  <a16:creationId xmlns:a16="http://schemas.microsoft.com/office/drawing/2014/main" id="{BD2ACD47-5DBF-4073-B0D4-FABC94AE0B98}"/>
                </a:ext>
              </a:extLst>
            </p:cNvPr>
            <p:cNvCxnSpPr>
              <a:cxnSpLocks/>
              <a:stCxn id="23" idx="3"/>
              <a:endCxn id="31" idx="1"/>
            </p:cNvCxnSpPr>
            <p:nvPr/>
          </p:nvCxnSpPr>
          <p:spPr>
            <a:xfrm>
              <a:off x="2246647" y="3417774"/>
              <a:ext cx="5700909" cy="1315453"/>
            </a:xfrm>
            <a:prstGeom prst="straightConnector1">
              <a:avLst/>
            </a:prstGeom>
            <a:ln>
              <a:solidFill>
                <a:srgbClr val="DF2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BA0279-15DA-4107-81CF-91555B32E78E}"/>
                </a:ext>
              </a:extLst>
            </p:cNvPr>
            <p:cNvSpPr/>
            <p:nvPr/>
          </p:nvSpPr>
          <p:spPr>
            <a:xfrm>
              <a:off x="446647" y="3171919"/>
              <a:ext cx="1800000" cy="491709"/>
            </a:xfrm>
            <a:prstGeom prst="rect">
              <a:avLst/>
            </a:prstGeom>
            <a:solidFill>
              <a:srgbClr val="DF2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Je clique ici si j’ai oublié mon identifiant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17831C-80E9-45DC-974D-6D9580B48F85}"/>
              </a:ext>
            </a:extLst>
          </p:cNvPr>
          <p:cNvGrpSpPr/>
          <p:nvPr/>
        </p:nvGrpSpPr>
        <p:grpSpPr>
          <a:xfrm>
            <a:off x="725253" y="3178339"/>
            <a:ext cx="7536273" cy="1690299"/>
            <a:chOff x="294247" y="3570373"/>
            <a:chExt cx="7536273" cy="1690299"/>
          </a:xfrm>
        </p:grpSpPr>
        <p:cxnSp>
          <p:nvCxnSpPr>
            <p:cNvPr id="25" name="Connecteur droit avec flèche 19">
              <a:extLst>
                <a:ext uri="{FF2B5EF4-FFF2-40B4-BE49-F238E27FC236}">
                  <a16:creationId xmlns:a16="http://schemas.microsoft.com/office/drawing/2014/main" id="{F7EC6375-03E9-4D9E-835F-AECA233B4E79}"/>
                </a:ext>
              </a:extLst>
            </p:cNvPr>
            <p:cNvCxnSpPr>
              <a:cxnSpLocks/>
              <a:stCxn id="26" idx="3"/>
              <a:endCxn id="32" idx="1"/>
            </p:cNvCxnSpPr>
            <p:nvPr/>
          </p:nvCxnSpPr>
          <p:spPr>
            <a:xfrm>
              <a:off x="2094247" y="3816228"/>
              <a:ext cx="5736273" cy="1444444"/>
            </a:xfrm>
            <a:prstGeom prst="straightConnector1">
              <a:avLst/>
            </a:prstGeom>
            <a:ln>
              <a:solidFill>
                <a:srgbClr val="DF2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19C5BC-6900-4C41-AFA8-F73B6ECF86B8}"/>
                </a:ext>
              </a:extLst>
            </p:cNvPr>
            <p:cNvSpPr/>
            <p:nvPr/>
          </p:nvSpPr>
          <p:spPr>
            <a:xfrm>
              <a:off x="294247" y="3570373"/>
              <a:ext cx="1800000" cy="491709"/>
            </a:xfrm>
            <a:prstGeom prst="rect">
              <a:avLst/>
            </a:prstGeom>
            <a:solidFill>
              <a:srgbClr val="DF2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</a:rPr>
                <a:t>Je clique ici si j’ai oublié mon mot de passe</a:t>
              </a:r>
            </a:p>
          </p:txBody>
        </p:sp>
      </p:grpSp>
      <p:pic>
        <p:nvPicPr>
          <p:cNvPr id="35" name="Graphic 34" descr="Touchscreen with solid fill">
            <a:extLst>
              <a:ext uri="{FF2B5EF4-FFF2-40B4-BE49-F238E27FC236}">
                <a16:creationId xmlns:a16="http://schemas.microsoft.com/office/drawing/2014/main" id="{3B77F399-C477-44CE-A92E-B5756C31D3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2751" y="4160323"/>
            <a:ext cx="252000" cy="252000"/>
          </a:xfrm>
          <a:prstGeom prst="rect">
            <a:avLst/>
          </a:prstGeom>
        </p:spPr>
      </p:pic>
      <p:pic>
        <p:nvPicPr>
          <p:cNvPr id="36" name="Graphic 35" descr="Touchscreen with solid fill">
            <a:extLst>
              <a:ext uri="{FF2B5EF4-FFF2-40B4-BE49-F238E27FC236}">
                <a16:creationId xmlns:a16="http://schemas.microsoft.com/office/drawing/2014/main" id="{C1A6F5D4-98E9-41BF-9DF2-02B3E926D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2747" y="4809722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10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5F77B3-E99A-4070-BD96-2574DCB784AC}"/>
              </a:ext>
            </a:extLst>
          </p:cNvPr>
          <p:cNvGrpSpPr/>
          <p:nvPr/>
        </p:nvGrpSpPr>
        <p:grpSpPr>
          <a:xfrm>
            <a:off x="3909609" y="1309196"/>
            <a:ext cx="7680024" cy="4800864"/>
            <a:chOff x="3909609" y="1309196"/>
            <a:chExt cx="7680024" cy="480086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433991A-5D17-4A43-B3B3-B3397A74C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3909609" y="1309196"/>
              <a:ext cx="7680024" cy="480086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34" name="Picture 33">
              <a:hlinkClick r:id="rId3" action="ppaction://hlinksldjump"/>
              <a:extLst>
                <a:ext uri="{FF2B5EF4-FFF2-40B4-BE49-F238E27FC236}">
                  <a16:creationId xmlns:a16="http://schemas.microsoft.com/office/drawing/2014/main" id="{1CB89AB4-3F72-4182-A4FE-717EF5172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825" t="72513" r="38701" b="18933"/>
            <a:stretch/>
          </p:blipFill>
          <p:spPr>
            <a:xfrm>
              <a:off x="9277350" y="5082356"/>
              <a:ext cx="985961" cy="46644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ZoneTexte 14">
            <a:extLst>
              <a:ext uri="{FF2B5EF4-FFF2-40B4-BE49-F238E27FC236}">
                <a16:creationId xmlns:a16="http://schemas.microsoft.com/office/drawing/2014/main" id="{29DFF032-2371-48C8-A07F-314F38A230AC}"/>
              </a:ext>
            </a:extLst>
          </p:cNvPr>
          <p:cNvSpPr txBox="1"/>
          <p:nvPr/>
        </p:nvSpPr>
        <p:spPr>
          <a:xfrm>
            <a:off x="268462" y="1854579"/>
            <a:ext cx="316053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pPr algn="just"/>
            <a:endParaRPr lang="fr-FR" sz="1200" i="1" dirty="0"/>
          </a:p>
          <a:p>
            <a:endParaRPr lang="fr-FR" sz="2000" b="1" dirty="0">
              <a:solidFill>
                <a:srgbClr val="DF2680"/>
              </a:solidFill>
              <a:latin typeface="Helvetica Neue"/>
            </a:endParaRPr>
          </a:p>
          <a:p>
            <a:endParaRPr lang="fr-FR" sz="2000" b="1" dirty="0">
              <a:solidFill>
                <a:srgbClr val="DF2680"/>
              </a:solidFill>
              <a:latin typeface="Helvetica Neue"/>
            </a:endParaRPr>
          </a:p>
          <a:p>
            <a:endParaRPr lang="fr-FR" sz="2000" b="1" dirty="0">
              <a:solidFill>
                <a:srgbClr val="DF2680"/>
              </a:solidFill>
              <a:latin typeface="Helvetica Neue"/>
            </a:endParaRPr>
          </a:p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5/ </a:t>
            </a:r>
            <a:r>
              <a:rPr lang="fr-FR" sz="1600" dirty="0"/>
              <a:t>Je choisis le mode de réception de mon code à usage unique.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DF2680"/>
                </a:solidFill>
                <a:effectLst/>
                <a:uLnTx/>
                <a:uFillTx/>
                <a:latin typeface="Helvetica Neue"/>
              </a:rPr>
              <a:t>6/ </a:t>
            </a:r>
            <a:r>
              <a:rPr lang="fr-FR" sz="1600" dirty="0"/>
              <a:t>Je clique sur Continuer</a:t>
            </a:r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4EF90-470B-4068-8CD3-C3C878D769E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396BA1-3C35-4EC7-8E4C-B83565CABB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F011D31-01C4-4A31-891A-65D06747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98" y="255600"/>
            <a:ext cx="9869477" cy="644908"/>
          </a:xfrm>
        </p:spPr>
        <p:txBody>
          <a:bodyPr>
            <a:noAutofit/>
          </a:bodyPr>
          <a:lstStyle/>
          <a:p>
            <a:r>
              <a:rPr lang="fr-FR" sz="2800" dirty="0"/>
              <a:t>Je me connecte à mon compte Mon espace santé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68A9BE-D4DE-471A-B1FC-11E1F8DF82D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429000" y="3808960"/>
            <a:ext cx="4896590" cy="175211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31A371-080F-4ACF-A918-E210D4AE808C}"/>
              </a:ext>
            </a:extLst>
          </p:cNvPr>
          <p:cNvCxnSpPr>
            <a:cxnSpLocks/>
          </p:cNvCxnSpPr>
          <p:nvPr/>
        </p:nvCxnSpPr>
        <p:spPr>
          <a:xfrm>
            <a:off x="2914650" y="5082356"/>
            <a:ext cx="5233307" cy="194970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6B7BC7-897B-4EE1-903F-FFF2362710A7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429000" y="3808960"/>
            <a:ext cx="4832526" cy="861011"/>
          </a:xfrm>
          <a:prstGeom prst="straightConnector1">
            <a:avLst/>
          </a:prstGeom>
          <a:noFill/>
          <a:ln w="9525" cap="flat">
            <a:solidFill>
              <a:srgbClr val="DF268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Graphic 28" descr="Touchscreen with solid fill">
            <a:extLst>
              <a:ext uri="{FF2B5EF4-FFF2-40B4-BE49-F238E27FC236}">
                <a16:creationId xmlns:a16="http://schemas.microsoft.com/office/drawing/2014/main" id="{26D2D260-902A-4790-A38F-B59E3AC4F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5748" y="5337388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031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AD41F7CA75F4D8AC925A27281F30C" ma:contentTypeVersion="11" ma:contentTypeDescription="Crée un document." ma:contentTypeScope="" ma:versionID="b5fef5ee04a3cef9bafddf4ee0c60848">
  <xsd:schema xmlns:xsd="http://www.w3.org/2001/XMLSchema" xmlns:xs="http://www.w3.org/2001/XMLSchema" xmlns:p="http://schemas.microsoft.com/office/2006/metadata/properties" xmlns:ns2="4f542576-0ea1-4bfb-bba4-7cafbe5fc766" xmlns:ns3="2d73283a-0632-43bd-a769-9b9fffcb94a1" targetNamespace="http://schemas.microsoft.com/office/2006/metadata/properties" ma:root="true" ma:fieldsID="b875998e6178d97ba09a2f7afb8b57a9" ns2:_="" ns3:_="">
    <xsd:import namespace="4f542576-0ea1-4bfb-bba4-7cafbe5fc766"/>
    <xsd:import namespace="2d73283a-0632-43bd-a769-9b9fffcb9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42576-0ea1-4bfb-bba4-7cafbe5fc7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3283a-0632-43bd-a769-9b9fffcb94a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542576-0ea1-4bfb-bba4-7cafbe5fc7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1151CC-3082-4E99-8760-94F84B73A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542576-0ea1-4bfb-bba4-7cafbe5fc766"/>
    <ds:schemaRef ds:uri="2d73283a-0632-43bd-a769-9b9fffcb94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F6B18-47B8-4B76-9C17-C7032F0005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4D276-5B5D-4E07-88CC-04C0B10A1D85}">
  <ds:schemaRefs>
    <ds:schemaRef ds:uri="3f537b69-909f-4fce-8c6c-fc7e011a84c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69db68a-2a20-4745-b599-b058d16d1873"/>
    <ds:schemaRef ds:uri="http://www.w3.org/XML/1998/namespace"/>
    <ds:schemaRef ds:uri="4f542576-0ea1-4bfb-bba4-7cafbe5fc7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42517</TotalTime>
  <Words>997</Words>
  <Application>Microsoft Office PowerPoint</Application>
  <PresentationFormat>Grand écran</PresentationFormat>
  <Paragraphs>131</Paragraphs>
  <Slides>18</Slides>
  <Notes>3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Helvetica Neue</vt:lpstr>
      <vt:lpstr>Helvetica Neue Medium</vt:lpstr>
      <vt:lpstr>21_BasicWhite</vt:lpstr>
      <vt:lpstr>PAS A PAS</vt:lpstr>
      <vt:lpstr>Bienvenue</vt:lpstr>
      <vt:lpstr>Mode d’emploi</vt:lpstr>
      <vt:lpstr>Avant de commencer</vt:lpstr>
      <vt:lpstr>Quelques prérequis</vt:lpstr>
      <vt:lpstr>Je commence mon parcours</vt:lpstr>
      <vt:lpstr>Je me connecte à mon compte Mon espace santé</vt:lpstr>
      <vt:lpstr>Je me connecte à mon compte Mon espace santé</vt:lpstr>
      <vt:lpstr>Je me connecte à mon compte Mon espace santé</vt:lpstr>
      <vt:lpstr>Je saisis mon code d’accès à usage unique</vt:lpstr>
      <vt:lpstr>Ajouter un document</vt:lpstr>
      <vt:lpstr>Je me rends sur la page de mes documents</vt:lpstr>
      <vt:lpstr>Je me rends sur la page de mes documents</vt:lpstr>
      <vt:lpstr>J’ajoute mon document</vt:lpstr>
      <vt:lpstr>Je modifie les informations de mon document</vt:lpstr>
      <vt:lpstr>Félicitations, Mon document est ajouté !</vt:lpstr>
      <vt:lpstr>Que puis-je faire avec mes documents ?</vt:lpstr>
      <vt:lpstr>Fin de parcours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 générique</dc:title>
  <dc:creator>Muriel Bakassa Traoré</dc:creator>
  <cp:lastModifiedBy>Utilisateur</cp:lastModifiedBy>
  <cp:revision>440</cp:revision>
  <dcterms:created xsi:type="dcterms:W3CDTF">2021-04-23T16:50:34Z</dcterms:created>
  <dcterms:modified xsi:type="dcterms:W3CDTF">2024-09-27T08:58:16Z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0x0101009E5AD41F7CA75F4D8AC925A27281F30C</vt:lpwstr>
  </property>
  <property fmtid="{D5CDD505-2E9C-101B-9397-08002B2CF9AE}" pid="3" name="MediaServiceImageTags">
    <vt:lpwstr/>
  </property>
</Properties>
</file>