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8" r:id="rId4"/>
  </p:sldMasterIdLst>
  <p:notesMasterIdLst>
    <p:notesMasterId r:id="rId49"/>
  </p:notesMasterIdLst>
  <p:handoutMasterIdLst>
    <p:handoutMasterId r:id="rId50"/>
  </p:handoutMasterIdLst>
  <p:sldIdLst>
    <p:sldId id="230719318" r:id="rId5"/>
    <p:sldId id="230719623" r:id="rId6"/>
    <p:sldId id="230719624" r:id="rId7"/>
    <p:sldId id="230719590" r:id="rId8"/>
    <p:sldId id="230719625" r:id="rId9"/>
    <p:sldId id="230719626" r:id="rId10"/>
    <p:sldId id="230719485" r:id="rId11"/>
    <p:sldId id="230719694" r:id="rId12"/>
    <p:sldId id="230719695" r:id="rId13"/>
    <p:sldId id="230719615" r:id="rId14"/>
    <p:sldId id="230719588" r:id="rId15"/>
    <p:sldId id="230719631" r:id="rId16"/>
    <p:sldId id="230719630" r:id="rId17"/>
    <p:sldId id="230719632" r:id="rId18"/>
    <p:sldId id="230719633" r:id="rId19"/>
    <p:sldId id="230719634" r:id="rId20"/>
    <p:sldId id="230719636" r:id="rId21"/>
    <p:sldId id="230719637" r:id="rId22"/>
    <p:sldId id="230719638" r:id="rId23"/>
    <p:sldId id="230719639" r:id="rId24"/>
    <p:sldId id="230719640" r:id="rId25"/>
    <p:sldId id="230719706" r:id="rId26"/>
    <p:sldId id="230719649" r:id="rId27"/>
    <p:sldId id="230719641" r:id="rId28"/>
    <p:sldId id="230719642" r:id="rId29"/>
    <p:sldId id="230719645" r:id="rId30"/>
    <p:sldId id="230719644" r:id="rId31"/>
    <p:sldId id="230719646" r:id="rId32"/>
    <p:sldId id="230719650" r:id="rId33"/>
    <p:sldId id="230719651" r:id="rId34"/>
    <p:sldId id="230719648" r:id="rId35"/>
    <p:sldId id="230719647" r:id="rId36"/>
    <p:sldId id="230719652" r:id="rId37"/>
    <p:sldId id="230719635" r:id="rId38"/>
    <p:sldId id="230719691" r:id="rId39"/>
    <p:sldId id="230719692" r:id="rId40"/>
    <p:sldId id="230719693" r:id="rId41"/>
    <p:sldId id="230719696" r:id="rId42"/>
    <p:sldId id="230719697" r:id="rId43"/>
    <p:sldId id="230719707" r:id="rId44"/>
    <p:sldId id="230719700" r:id="rId45"/>
    <p:sldId id="230719708" r:id="rId46"/>
    <p:sldId id="230719699" r:id="rId47"/>
    <p:sldId id="230719690" r:id="rId4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odie FIANCETTE" initials="EF" lastIdx="1" clrIdx="0">
    <p:extLst>
      <p:ext uri="{19B8F6BF-5375-455C-9EA6-DF929625EA0E}">
        <p15:presenceInfo xmlns:p15="http://schemas.microsoft.com/office/powerpoint/2012/main" userId="S-1-5-21-3334185378-18229324-514618537-5545" providerId="AD"/>
      </p:ext>
    </p:extLst>
  </p:cmAuthor>
  <p:cmAuthor id="2" name="Muriel Bakassa Traore" initials="MBT" lastIdx="4" clrIdx="1">
    <p:extLst>
      <p:ext uri="{19B8F6BF-5375-455C-9EA6-DF929625EA0E}">
        <p15:presenceInfo xmlns:p15="http://schemas.microsoft.com/office/powerpoint/2012/main" userId="S::Muriel.Bakassa.Traore@fr.ey.com::57a0cd24-1104-4ff7-86e2-1ca63e7f87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3A3"/>
    <a:srgbClr val="F9FAFF"/>
    <a:srgbClr val="DF2680"/>
    <a:srgbClr val="0B48A2"/>
    <a:srgbClr val="005CA9"/>
    <a:srgbClr val="6EC4BD"/>
    <a:srgbClr val="F28B5F"/>
    <a:srgbClr val="FFE5A3"/>
    <a:srgbClr val="ED676C"/>
    <a:srgbClr val="F6A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DDD636-0475-43BD-AE93-FBD3E82E02AF}" v="20" dt="2023-01-13T09:03:46.8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3792" autoAdjust="0"/>
  </p:normalViewPr>
  <p:slideViewPr>
    <p:cSldViewPr snapToGrid="0" snapToObjects="1">
      <p:cViewPr varScale="1">
        <p:scale>
          <a:sx n="82" d="100"/>
          <a:sy n="82" d="100"/>
        </p:scale>
        <p:origin x="581" y="72"/>
      </p:cViewPr>
      <p:guideLst/>
    </p:cSldViewPr>
  </p:slideViewPr>
  <p:outlineViewPr>
    <p:cViewPr>
      <p:scale>
        <a:sx n="33" d="100"/>
        <a:sy n="33" d="100"/>
      </p:scale>
      <p:origin x="0" y="-18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BAB5A41-F7BB-5B45-8406-53FAF30F41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002B9B-3729-D046-BD04-BD4A9E105F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F53A3-D88A-7648-B088-8F25B950B550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1A13A4-6082-274F-B128-8042AC6CE2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495A50-1997-FC49-9C85-2C0CC43066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3E018-1185-9346-A9CF-393C6DBAD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91055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B5C94-4397-B542-9142-3C7D82A76010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91A9D-FBD1-6549-8392-1A40951E0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4896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06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408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86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ES-masque PPT.jpg" descr="MES-masque PPT.jpg"/>
          <p:cNvPicPr>
            <a:picLocks noChangeAspect="1"/>
          </p:cNvPicPr>
          <p:nvPr userDrawn="1"/>
        </p:nvPicPr>
        <p:blipFill rotWithShape="1">
          <a:blip r:embed="rId2"/>
          <a:srcRect b="18253"/>
          <a:stretch/>
        </p:blipFill>
        <p:spPr>
          <a:xfrm>
            <a:off x="0" y="3748"/>
            <a:ext cx="12192001" cy="5603145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850898" y="4535186"/>
            <a:ext cx="6761760" cy="831762"/>
          </a:xfrm>
          <a:prstGeom prst="rect">
            <a:avLst/>
          </a:prstGeom>
        </p:spPr>
        <p:txBody>
          <a:bodyPr anchor="t"/>
          <a:lstStyle>
            <a:lvl1pPr>
              <a:defRPr sz="3000" cap="all" spc="-60"/>
            </a:lvl1pPr>
          </a:lstStyle>
          <a:p>
            <a:r>
              <a:t>Titre de la présentation</a:t>
            </a:r>
          </a:p>
        </p:txBody>
      </p:sp>
      <p:pic>
        <p:nvPicPr>
          <p:cNvPr id="20" name="Logo-ReMES.png" descr="Logo-Re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272" y="363758"/>
            <a:ext cx="3135456" cy="339246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Ligne"/>
          <p:cNvSpPr/>
          <p:nvPr/>
        </p:nvSpPr>
        <p:spPr>
          <a:xfrm>
            <a:off x="843137" y="4449887"/>
            <a:ext cx="6106157" cy="1"/>
          </a:xfrm>
          <a:prstGeom prst="line">
            <a:avLst/>
          </a:prstGeom>
          <a:ln w="1143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22" name="Ligne"/>
          <p:cNvSpPr/>
          <p:nvPr/>
        </p:nvSpPr>
        <p:spPr>
          <a:xfrm>
            <a:off x="6939428" y="4449887"/>
            <a:ext cx="1785299" cy="223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604" y="0"/>
                </a:lnTo>
                <a:lnTo>
                  <a:pt x="21600" y="505"/>
                </a:lnTo>
              </a:path>
            </a:pathLst>
          </a:custGeom>
          <a:ln w="1143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23" name="Sur titre de la présentation"/>
          <p:cNvSpPr txBox="1">
            <a:spLocks noGrp="1"/>
          </p:cNvSpPr>
          <p:nvPr>
            <p:ph type="body" sz="quarter" idx="22"/>
          </p:nvPr>
        </p:nvSpPr>
        <p:spPr>
          <a:xfrm>
            <a:off x="807602" y="4092141"/>
            <a:ext cx="2880597" cy="302647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 defTabSz="1219169">
              <a:defRPr sz="1300" cap="all"/>
            </a:lvl1pPr>
          </a:lstStyle>
          <a:p>
            <a:r>
              <a:t>Sur titre de la présentation</a:t>
            </a:r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6850" y="6344103"/>
            <a:ext cx="293350" cy="24109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E7F21C3-C973-D74D-B54D-44DF4AC21C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813" y="5606893"/>
            <a:ext cx="1507710" cy="1174540"/>
          </a:xfrm>
          <a:prstGeom prst="rect">
            <a:avLst/>
          </a:prstGeom>
        </p:spPr>
      </p:pic>
      <p:sp>
        <p:nvSpPr>
          <p:cNvPr id="13" name="Auteur et date">
            <a:extLst>
              <a:ext uri="{FF2B5EF4-FFF2-40B4-BE49-F238E27FC236}">
                <a16:creationId xmlns:a16="http://schemas.microsoft.com/office/drawing/2014/main" id="{C0145E43-6943-BC44-8613-59CBD5A58BCA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Pas à pas : découverte de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325755580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S-masque PPT3.jpg" descr="MES-masque PPT3.jpg"/>
          <p:cNvPicPr>
            <a:picLocks noChangeAspect="1"/>
          </p:cNvPicPr>
          <p:nvPr/>
        </p:nvPicPr>
        <p:blipFill rotWithShape="1">
          <a:blip r:embed="rId2"/>
          <a:srcRect b="25207"/>
          <a:stretch/>
        </p:blipFill>
        <p:spPr>
          <a:xfrm>
            <a:off x="-1" y="-13855"/>
            <a:ext cx="12192001" cy="1472537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de puce de diapositive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45" name="Ligne"/>
          <p:cNvSpPr/>
          <p:nvPr/>
        </p:nvSpPr>
        <p:spPr>
          <a:xfrm>
            <a:off x="327103" y="1006372"/>
            <a:ext cx="7623618" cy="0"/>
          </a:xfrm>
          <a:prstGeom prst="line">
            <a:avLst/>
          </a:pr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7971052" y="999061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48" name="Ligne"/>
          <p:cNvSpPr/>
          <p:nvPr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960" y="-130625"/>
            <a:ext cx="6984241" cy="113334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CB49F1B-E482-C642-8571-1C5552E66A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pic>
        <p:nvPicPr>
          <p:cNvPr id="19" name="Logo-ReMES.png" descr="Logo-ReMES.png">
            <a:extLst>
              <a:ext uri="{FF2B5EF4-FFF2-40B4-BE49-F238E27FC236}">
                <a16:creationId xmlns:a16="http://schemas.microsoft.com/office/drawing/2014/main" id="{970D7B19-CD8E-CE4E-80E2-AF4AF98201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5732" y="-37842"/>
            <a:ext cx="1453308" cy="1572432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Auteur et date">
            <a:extLst>
              <a:ext uri="{FF2B5EF4-FFF2-40B4-BE49-F238E27FC236}">
                <a16:creationId xmlns:a16="http://schemas.microsoft.com/office/drawing/2014/main" id="{DFDEC6E2-7E3C-9E41-8681-32F97B8C6C09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Session de sensibilisation à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187402328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de puce de diapositive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4A1E0FE-0AB3-1E4A-A0C8-7DF02EA6B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19" name="Ligne">
            <a:extLst>
              <a:ext uri="{FF2B5EF4-FFF2-40B4-BE49-F238E27FC236}">
                <a16:creationId xmlns:a16="http://schemas.microsoft.com/office/drawing/2014/main" id="{D320721D-93A5-1141-B7B2-DF6C56E96DDA}"/>
              </a:ext>
            </a:extLst>
          </p:cNvPr>
          <p:cNvSpPr/>
          <p:nvPr userDrawn="1"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8" name="Auteur et date">
            <a:extLst>
              <a:ext uri="{FF2B5EF4-FFF2-40B4-BE49-F238E27FC236}">
                <a16:creationId xmlns:a16="http://schemas.microsoft.com/office/drawing/2014/main" id="{E9814A38-F43C-6641-9359-555D391D98F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Session de sensibilisation à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326543697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de puce de diapositive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4A1E0FE-0AB3-1E4A-A0C8-7DF02EA6B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19" name="Ligne">
            <a:extLst>
              <a:ext uri="{FF2B5EF4-FFF2-40B4-BE49-F238E27FC236}">
                <a16:creationId xmlns:a16="http://schemas.microsoft.com/office/drawing/2014/main" id="{D320721D-93A5-1141-B7B2-DF6C56E96DDA}"/>
              </a:ext>
            </a:extLst>
          </p:cNvPr>
          <p:cNvSpPr/>
          <p:nvPr userDrawn="1"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8" name="Auteur et date">
            <a:extLst>
              <a:ext uri="{FF2B5EF4-FFF2-40B4-BE49-F238E27FC236}">
                <a16:creationId xmlns:a16="http://schemas.microsoft.com/office/drawing/2014/main" id="{E9814A38-F43C-6641-9359-555D391D98F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Session de sensibilisation à Mon espace santé</a:t>
            </a:r>
          </a:p>
        </p:txBody>
      </p:sp>
      <p:pic>
        <p:nvPicPr>
          <p:cNvPr id="9" name="Logo-ReMES.png" descr="Logo-ReMES.png">
            <a:extLst>
              <a:ext uri="{FF2B5EF4-FFF2-40B4-BE49-F238E27FC236}">
                <a16:creationId xmlns:a16="http://schemas.microsoft.com/office/drawing/2014/main" id="{E5485AB1-A227-4EDB-9891-6F42EF6ECF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4548827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de puce de diapositive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4A1E0FE-0AB3-1E4A-A0C8-7DF02EA6B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8" name="Auteur et date">
            <a:extLst>
              <a:ext uri="{FF2B5EF4-FFF2-40B4-BE49-F238E27FC236}">
                <a16:creationId xmlns:a16="http://schemas.microsoft.com/office/drawing/2014/main" id="{E9814A38-F43C-6641-9359-555D391D98F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Session de sensibilisation à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106449183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de puce de diapositive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4A1E0FE-0AB3-1E4A-A0C8-7DF02EA6B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8" name="Auteur et date">
            <a:extLst>
              <a:ext uri="{FF2B5EF4-FFF2-40B4-BE49-F238E27FC236}">
                <a16:creationId xmlns:a16="http://schemas.microsoft.com/office/drawing/2014/main" id="{E9814A38-F43C-6641-9359-555D391D98F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Session de sensibilisation à Mon espace santé</a:t>
            </a:r>
          </a:p>
        </p:txBody>
      </p:sp>
      <p:pic>
        <p:nvPicPr>
          <p:cNvPr id="9" name="Logo-ReMES.png" descr="Logo-ReMES.png">
            <a:extLst>
              <a:ext uri="{FF2B5EF4-FFF2-40B4-BE49-F238E27FC236}">
                <a16:creationId xmlns:a16="http://schemas.microsoft.com/office/drawing/2014/main" id="{BEC92112-7E05-4651-8DF2-940B6266A4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9695920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S-masque PPT3.jpg" descr="MES-masque PPT3.jpg"/>
          <p:cNvPicPr>
            <a:picLocks noChangeAspect="1"/>
          </p:cNvPicPr>
          <p:nvPr/>
        </p:nvPicPr>
        <p:blipFill rotWithShape="1">
          <a:blip r:embed="rId2"/>
          <a:srcRect b="18035"/>
          <a:stretch/>
        </p:blipFill>
        <p:spPr>
          <a:xfrm>
            <a:off x="-1" y="-13855"/>
            <a:ext cx="12192001" cy="161373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de puce de diapositive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43" name="Logo-ReMES.png" descr="Logo-Re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gne"/>
          <p:cNvSpPr/>
          <p:nvPr/>
        </p:nvSpPr>
        <p:spPr>
          <a:xfrm>
            <a:off x="2318430" y="1153622"/>
            <a:ext cx="7224831" cy="1"/>
          </a:xfrm>
          <a:prstGeom prst="line">
            <a:avLst/>
          </a:pr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9533395" y="1146312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517" y="16625"/>
            <a:ext cx="6984241" cy="1133342"/>
          </a:xfrm>
        </p:spPr>
        <p:txBody>
          <a:bodyPr anchor="b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7" name="Ligne">
            <a:extLst>
              <a:ext uri="{FF2B5EF4-FFF2-40B4-BE49-F238E27FC236}">
                <a16:creationId xmlns:a16="http://schemas.microsoft.com/office/drawing/2014/main" id="{EEC26EF3-16DB-0049-9F50-E599677CA0A6}"/>
              </a:ext>
            </a:extLst>
          </p:cNvPr>
          <p:cNvSpPr/>
          <p:nvPr userDrawn="1"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B40E965-C296-F84D-A1C2-88449CB11A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13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Session de sensibilisation à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305951181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S-masque PPT3.jpg" descr="MES-masque PPT3.jpg"/>
          <p:cNvPicPr>
            <a:picLocks noChangeAspect="1"/>
          </p:cNvPicPr>
          <p:nvPr/>
        </p:nvPicPr>
        <p:blipFill rotWithShape="1">
          <a:blip r:embed="rId2"/>
          <a:srcRect b="18035"/>
          <a:stretch/>
        </p:blipFill>
        <p:spPr>
          <a:xfrm>
            <a:off x="-1" y="-13855"/>
            <a:ext cx="12192001" cy="161373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de puce de diapositive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43" name="Logo-ReMES.png" descr="Logo-Re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gne"/>
          <p:cNvSpPr/>
          <p:nvPr/>
        </p:nvSpPr>
        <p:spPr>
          <a:xfrm>
            <a:off x="2318430" y="1153622"/>
            <a:ext cx="7224831" cy="1"/>
          </a:xfrm>
          <a:prstGeom prst="line">
            <a:avLst/>
          </a:pr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9533395" y="1146312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517" y="16625"/>
            <a:ext cx="6984241" cy="1133342"/>
          </a:xfrm>
        </p:spPr>
        <p:txBody>
          <a:bodyPr anchor="b"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B40E965-C296-F84D-A1C2-88449CB11A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13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Session de sensibilisation à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295356447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ES-masque PPT2.jpg" descr="MES-masque PPT2.jpg">
            <a:extLst>
              <a:ext uri="{FF2B5EF4-FFF2-40B4-BE49-F238E27FC236}">
                <a16:creationId xmlns:a16="http://schemas.microsoft.com/office/drawing/2014/main" id="{9D85E3DD-9BFB-A842-8C58-B6B0A0C699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354"/>
            <a:ext cx="12192001" cy="619641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Numéro de diapositive">
            <a:extLst>
              <a:ext uri="{FF2B5EF4-FFF2-40B4-BE49-F238E27FC236}">
                <a16:creationId xmlns:a16="http://schemas.microsoft.com/office/drawing/2014/main" id="{3DD48768-1DAF-9745-9152-FA78A48B27BD}"/>
              </a:ext>
            </a:extLst>
          </p:cNvPr>
          <p:cNvSpPr txBox="1">
            <a:spLocks/>
          </p:cNvSpPr>
          <p:nvPr userDrawn="1"/>
        </p:nvSpPr>
        <p:spPr>
          <a:xfrm>
            <a:off x="11626833" y="6340658"/>
            <a:ext cx="30938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>
              <a:defRPr lang="fr-FR"/>
            </a:defPPr>
            <a:lvl1pPr marL="0" algn="l" defTabSz="292100" rtl="0" eaLnBrk="1" latinLnBrk="0" hangingPunct="1">
              <a:defRPr sz="900" kern="1200">
                <a:solidFill>
                  <a:srgbClr val="DB308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Ligne">
            <a:extLst>
              <a:ext uri="{FF2B5EF4-FFF2-40B4-BE49-F238E27FC236}">
                <a16:creationId xmlns:a16="http://schemas.microsoft.com/office/drawing/2014/main" id="{B204E05A-E282-2945-B2CF-94B0A7B24C53}"/>
              </a:ext>
            </a:extLst>
          </p:cNvPr>
          <p:cNvSpPr/>
          <p:nvPr userDrawn="1"/>
        </p:nvSpPr>
        <p:spPr>
          <a:xfrm>
            <a:off x="3442403" y="4737753"/>
            <a:ext cx="6106157" cy="1"/>
          </a:xfrm>
          <a:prstGeom prst="line">
            <a:avLst/>
          </a:pr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6" name="Ligne">
            <a:extLst>
              <a:ext uri="{FF2B5EF4-FFF2-40B4-BE49-F238E27FC236}">
                <a16:creationId xmlns:a16="http://schemas.microsoft.com/office/drawing/2014/main" id="{AD57DF94-146D-7B42-8BBB-DA85D3E8177E}"/>
              </a:ext>
            </a:extLst>
          </p:cNvPr>
          <p:cNvSpPr/>
          <p:nvPr userDrawn="1"/>
        </p:nvSpPr>
        <p:spPr>
          <a:xfrm>
            <a:off x="9538695" y="4730444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pic>
        <p:nvPicPr>
          <p:cNvPr id="7" name="Logo-ReMES.png" descr="Logo-ReMES.png">
            <a:extLst>
              <a:ext uri="{FF2B5EF4-FFF2-40B4-BE49-F238E27FC236}">
                <a16:creationId xmlns:a16="http://schemas.microsoft.com/office/drawing/2014/main" id="{A0710F5B-F91A-F643-B997-C9D2C94775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659" y="362603"/>
            <a:ext cx="2707085" cy="292897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re de la présentation">
            <a:extLst>
              <a:ext uri="{FF2B5EF4-FFF2-40B4-BE49-F238E27FC236}">
                <a16:creationId xmlns:a16="http://schemas.microsoft.com/office/drawing/2014/main" id="{DFFB3011-F3C8-B848-B232-BFB5F7BBA78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442403" y="1713281"/>
            <a:ext cx="6266062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dirty="0" err="1"/>
              <a:t>Titre</a:t>
            </a:r>
            <a:r>
              <a:rPr dirty="0"/>
              <a:t> de la </a:t>
            </a:r>
            <a:r>
              <a:rPr dirty="0" err="1"/>
              <a:t>présentation</a:t>
            </a:r>
            <a:endParaRPr dirty="0"/>
          </a:p>
        </p:txBody>
      </p:sp>
      <p:sp>
        <p:nvSpPr>
          <p:cNvPr id="10" name="Texte niveau 1…">
            <a:extLst>
              <a:ext uri="{FF2B5EF4-FFF2-40B4-BE49-F238E27FC236}">
                <a16:creationId xmlns:a16="http://schemas.microsoft.com/office/drawing/2014/main" id="{A0D0F5D2-F873-674C-9AE6-AEB49A6857DA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3442403" y="3955885"/>
            <a:ext cx="6266062" cy="70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Sous-</a:t>
            </a:r>
            <a:r>
              <a:rPr dirty="0" err="1"/>
              <a:t>titre</a:t>
            </a:r>
            <a:r>
              <a:rPr dirty="0"/>
              <a:t> de la </a:t>
            </a:r>
            <a:r>
              <a:rPr dirty="0" err="1"/>
              <a:t>présentation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6B06AC1-B997-6E41-852D-06E90637F9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12" name="Auteur et date">
            <a:extLst>
              <a:ext uri="{FF2B5EF4-FFF2-40B4-BE49-F238E27FC236}">
                <a16:creationId xmlns:a16="http://schemas.microsoft.com/office/drawing/2014/main" id="{7A383187-D814-E74B-9A0D-A2BD9F3D298C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Session de sensibilisation à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9478359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ES-masque PPT.jpg" descr="MES-masque PPT.jpg"/>
          <p:cNvPicPr>
            <a:picLocks noChangeAspect="1"/>
          </p:cNvPicPr>
          <p:nvPr userDrawn="1"/>
        </p:nvPicPr>
        <p:blipFill rotWithShape="1">
          <a:blip r:embed="rId2"/>
          <a:srcRect b="18743"/>
          <a:stretch/>
        </p:blipFill>
        <p:spPr>
          <a:xfrm>
            <a:off x="-1" y="1874"/>
            <a:ext cx="12192001" cy="556958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794902" y="2025265"/>
            <a:ext cx="6761760" cy="1263055"/>
          </a:xfrm>
          <a:prstGeom prst="rect">
            <a:avLst/>
          </a:prstGeom>
        </p:spPr>
        <p:txBody>
          <a:bodyPr anchor="b"/>
          <a:lstStyle>
            <a:lvl1pPr>
              <a:defRPr sz="3000" cap="all" spc="-60"/>
            </a:lvl1pPr>
          </a:lstStyle>
          <a:p>
            <a:r>
              <a:rPr dirty="0" err="1"/>
              <a:t>Titre</a:t>
            </a:r>
            <a:r>
              <a:rPr dirty="0"/>
              <a:t> de la </a:t>
            </a:r>
            <a:r>
              <a:rPr dirty="0" err="1"/>
              <a:t>présentation</a:t>
            </a:r>
            <a:endParaRPr dirty="0"/>
          </a:p>
        </p:txBody>
      </p:sp>
      <p:sp>
        <p:nvSpPr>
          <p:cNvPr id="21" name="Ligne"/>
          <p:cNvSpPr/>
          <p:nvPr/>
        </p:nvSpPr>
        <p:spPr>
          <a:xfrm>
            <a:off x="830437" y="3429000"/>
            <a:ext cx="6106157" cy="1"/>
          </a:xfrm>
          <a:prstGeom prst="line">
            <a:avLst/>
          </a:prstGeom>
          <a:ln w="1143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22" name="Ligne"/>
          <p:cNvSpPr/>
          <p:nvPr/>
        </p:nvSpPr>
        <p:spPr>
          <a:xfrm>
            <a:off x="6926728" y="3429000"/>
            <a:ext cx="1785299" cy="223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604" y="0"/>
                </a:lnTo>
                <a:lnTo>
                  <a:pt x="21600" y="505"/>
                </a:lnTo>
              </a:path>
            </a:pathLst>
          </a:custGeom>
          <a:ln w="1143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23" name="Sur titre de la présentation"/>
          <p:cNvSpPr txBox="1">
            <a:spLocks noGrp="1"/>
          </p:cNvSpPr>
          <p:nvPr>
            <p:ph type="body" sz="quarter" idx="22"/>
          </p:nvPr>
        </p:nvSpPr>
        <p:spPr>
          <a:xfrm>
            <a:off x="794902" y="3537024"/>
            <a:ext cx="2880597" cy="302647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 defTabSz="1219169">
              <a:defRPr sz="1300" cap="all"/>
            </a:lvl1pPr>
          </a:lstStyle>
          <a:p>
            <a:r>
              <a:rPr dirty="0"/>
              <a:t>Sur </a:t>
            </a:r>
            <a:r>
              <a:rPr dirty="0" err="1"/>
              <a:t>titre</a:t>
            </a:r>
            <a:r>
              <a:rPr dirty="0"/>
              <a:t> de la </a:t>
            </a:r>
            <a:r>
              <a:rPr dirty="0" err="1"/>
              <a:t>présentation</a:t>
            </a:r>
            <a:endParaRPr dirty="0"/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6850" y="6344103"/>
            <a:ext cx="293350" cy="24109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0" name="Logo-ReMES.png" descr="Logo-ReMES.png">
            <a:extLst>
              <a:ext uri="{FF2B5EF4-FFF2-40B4-BE49-F238E27FC236}">
                <a16:creationId xmlns:a16="http://schemas.microsoft.com/office/drawing/2014/main" id="{25275FFF-632A-6B46-96DE-FFAF89E4B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6672" y="373987"/>
            <a:ext cx="1999528" cy="2163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87D54A3-EE03-1B43-BF95-133AE8DDE4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813" y="5606893"/>
            <a:ext cx="1507710" cy="1174540"/>
          </a:xfrm>
          <a:prstGeom prst="rect">
            <a:avLst/>
          </a:prstGeom>
        </p:spPr>
      </p:pic>
      <p:sp>
        <p:nvSpPr>
          <p:cNvPr id="12" name="Auteur et date">
            <a:extLst>
              <a:ext uri="{FF2B5EF4-FFF2-40B4-BE49-F238E27FC236}">
                <a16:creationId xmlns:a16="http://schemas.microsoft.com/office/drawing/2014/main" id="{2B859A87-B1E0-4044-8157-E71691372C06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Pas à pas : découverte de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133596958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6BC40A0-2206-B240-9C54-6D424BB13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3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33" name="Titre du chapit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450165" y="3390139"/>
            <a:ext cx="6761760" cy="1263055"/>
          </a:xfrm>
          <a:prstGeom prst="rect">
            <a:avLst/>
          </a:prstGeom>
        </p:spPr>
        <p:txBody>
          <a:bodyPr anchor="b"/>
          <a:lstStyle>
            <a:lvl1pPr defTabSz="1219169">
              <a:lnSpc>
                <a:spcPct val="80000"/>
              </a:lnSpc>
              <a:defRPr sz="3000" cap="all" spc="-60">
                <a:solidFill>
                  <a:srgbClr val="005C9B"/>
                </a:solidFill>
              </a:defRPr>
            </a:lvl1pPr>
          </a:lstStyle>
          <a:p>
            <a:r>
              <a:rPr dirty="0"/>
              <a:t>TITRE CHAPITRE</a:t>
            </a:r>
          </a:p>
        </p:txBody>
      </p:sp>
    </p:spTree>
    <p:extLst>
      <p:ext uri="{BB962C8B-B14F-4D97-AF65-F5344CB8AC3E}">
        <p14:creationId xmlns:p14="http://schemas.microsoft.com/office/powerpoint/2010/main" val="237928132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6BC40A0-2206-B240-9C54-6D424BB13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3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690657A-EA41-284A-B4C4-EFC9AFD722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6788"/>
          <a:stretch/>
        </p:blipFill>
        <p:spPr>
          <a:xfrm>
            <a:off x="-1" y="-1"/>
            <a:ext cx="12192001" cy="61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4057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4A1E0FE-0AB3-1E4A-A0C8-7DF02EA6B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8" name="Auteur et date">
            <a:extLst>
              <a:ext uri="{FF2B5EF4-FFF2-40B4-BE49-F238E27FC236}">
                <a16:creationId xmlns:a16="http://schemas.microsoft.com/office/drawing/2014/main" id="{E9814A38-F43C-6641-9359-555D391D98F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Pas à pas : découverte de Mon espace santé</a:t>
            </a:r>
          </a:p>
        </p:txBody>
      </p:sp>
      <p:pic>
        <p:nvPicPr>
          <p:cNvPr id="7" name="Logo-ReMES.png" descr="Logo-ReMES.png">
            <a:extLst>
              <a:ext uri="{FF2B5EF4-FFF2-40B4-BE49-F238E27FC236}">
                <a16:creationId xmlns:a16="http://schemas.microsoft.com/office/drawing/2014/main" id="{E178851E-C63F-45F7-A5D8-3657E9E612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1177" y="6233160"/>
            <a:ext cx="531090" cy="57462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B008386-3309-413E-88CE-C2AD9AB23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99" y="255600"/>
            <a:ext cx="11242266" cy="644908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010709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de puce de diapositive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4A1E0FE-0AB3-1E4A-A0C8-7DF02EA6B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8" name="Auteur et date">
            <a:extLst>
              <a:ext uri="{FF2B5EF4-FFF2-40B4-BE49-F238E27FC236}">
                <a16:creationId xmlns:a16="http://schemas.microsoft.com/office/drawing/2014/main" id="{E9814A38-F43C-6641-9359-555D391D98F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Pas à pas : découverte de Mon espace santé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88CC1CD-7566-406D-BE7D-B3D0BEDEA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787" y="254880"/>
            <a:ext cx="6985000" cy="682625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rgbClr val="005CA9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7" name="Logo-ReMES.png" descr="Logo-ReMES.png">
            <a:extLst>
              <a:ext uri="{FF2B5EF4-FFF2-40B4-BE49-F238E27FC236}">
                <a16:creationId xmlns:a16="http://schemas.microsoft.com/office/drawing/2014/main" id="{E178851E-C63F-45F7-A5D8-3657E9E612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1177" y="6233160"/>
            <a:ext cx="531090" cy="5746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436655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399861-74A9-43F1-B287-77DA6B8E0490}"/>
              </a:ext>
            </a:extLst>
          </p:cNvPr>
          <p:cNvSpPr/>
          <p:nvPr userDrawn="1"/>
        </p:nvSpPr>
        <p:spPr>
          <a:xfrm>
            <a:off x="0" y="0"/>
            <a:ext cx="12204000" cy="5569200"/>
          </a:xfrm>
          <a:prstGeom prst="rect">
            <a:avLst/>
          </a:prstGeom>
          <a:solidFill>
            <a:srgbClr val="005CA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4A1E0FE-0AB3-1E4A-A0C8-7DF02EA6B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8" name="Auteur et date">
            <a:extLst>
              <a:ext uri="{FF2B5EF4-FFF2-40B4-BE49-F238E27FC236}">
                <a16:creationId xmlns:a16="http://schemas.microsoft.com/office/drawing/2014/main" id="{E9814A38-F43C-6641-9359-555D391D98F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Pas à pas : découverte de Mon espace santé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88CC1CD-7566-406D-BE7D-B3D0BEDEA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787" y="2966538"/>
            <a:ext cx="6985000" cy="6826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7" name="Logo-ReMES.png" descr="Logo-ReMES.png">
            <a:extLst>
              <a:ext uri="{FF2B5EF4-FFF2-40B4-BE49-F238E27FC236}">
                <a16:creationId xmlns:a16="http://schemas.microsoft.com/office/drawing/2014/main" id="{E178851E-C63F-45F7-A5D8-3657E9E612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1177" y="6233160"/>
            <a:ext cx="531090" cy="57462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Ligne">
            <a:extLst>
              <a:ext uri="{FF2B5EF4-FFF2-40B4-BE49-F238E27FC236}">
                <a16:creationId xmlns:a16="http://schemas.microsoft.com/office/drawing/2014/main" id="{14711DEF-5831-41CC-AB49-599942FBCBEA}"/>
              </a:ext>
            </a:extLst>
          </p:cNvPr>
          <p:cNvSpPr/>
          <p:nvPr userDrawn="1"/>
        </p:nvSpPr>
        <p:spPr>
          <a:xfrm>
            <a:off x="255787" y="3739064"/>
            <a:ext cx="7623618" cy="0"/>
          </a:xfrm>
          <a:prstGeom prst="line">
            <a:avLst/>
          </a:prstGeom>
          <a:ln w="63500">
            <a:solidFill>
              <a:schemeClr val="bg1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1" name="Ligne">
            <a:extLst>
              <a:ext uri="{FF2B5EF4-FFF2-40B4-BE49-F238E27FC236}">
                <a16:creationId xmlns:a16="http://schemas.microsoft.com/office/drawing/2014/main" id="{126035E3-63CB-4EA7-BEEF-13C4E5999C48}"/>
              </a:ext>
            </a:extLst>
          </p:cNvPr>
          <p:cNvSpPr/>
          <p:nvPr userDrawn="1"/>
        </p:nvSpPr>
        <p:spPr>
          <a:xfrm>
            <a:off x="7899736" y="3731753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chemeClr val="bg1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89653494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8">
            <a:extLst>
              <a:ext uri="{FF2B5EF4-FFF2-40B4-BE49-F238E27FC236}">
                <a16:creationId xmlns:a16="http://schemas.microsoft.com/office/drawing/2014/main" id="{1BF34AE7-AC77-41F0-A5FC-C838F14AA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788"/>
          <a:stretch/>
        </p:blipFill>
        <p:spPr>
          <a:xfrm>
            <a:off x="-1" y="-1"/>
            <a:ext cx="12192001" cy="6195060"/>
          </a:xfrm>
          <a:prstGeom prst="rect">
            <a:avLst/>
          </a:prstGeom>
        </p:spPr>
      </p:pic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4A1E0FE-0AB3-1E4A-A0C8-7DF02EA6B5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8" name="Auteur et date">
            <a:extLst>
              <a:ext uri="{FF2B5EF4-FFF2-40B4-BE49-F238E27FC236}">
                <a16:creationId xmlns:a16="http://schemas.microsoft.com/office/drawing/2014/main" id="{E9814A38-F43C-6641-9359-555D391D98F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Pas à pas : découverte de Mon espace santé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88CC1CD-7566-406D-BE7D-B3D0BEDEA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787" y="2966538"/>
            <a:ext cx="6985000" cy="682625"/>
          </a:xfrm>
        </p:spPr>
        <p:txBody>
          <a:bodyPr anchor="ctr"/>
          <a:lstStyle>
            <a:lvl1pPr>
              <a:defRPr>
                <a:solidFill>
                  <a:srgbClr val="005CA9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7" name="Logo-ReMES.png" descr="Logo-ReMES.png">
            <a:extLst>
              <a:ext uri="{FF2B5EF4-FFF2-40B4-BE49-F238E27FC236}">
                <a16:creationId xmlns:a16="http://schemas.microsoft.com/office/drawing/2014/main" id="{E178851E-C63F-45F7-A5D8-3657E9E612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1177" y="6233160"/>
            <a:ext cx="531090" cy="57462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Ligne">
            <a:extLst>
              <a:ext uri="{FF2B5EF4-FFF2-40B4-BE49-F238E27FC236}">
                <a16:creationId xmlns:a16="http://schemas.microsoft.com/office/drawing/2014/main" id="{14711DEF-5831-41CC-AB49-599942FBCBEA}"/>
              </a:ext>
            </a:extLst>
          </p:cNvPr>
          <p:cNvSpPr/>
          <p:nvPr userDrawn="1"/>
        </p:nvSpPr>
        <p:spPr>
          <a:xfrm>
            <a:off x="255787" y="3739064"/>
            <a:ext cx="7623618" cy="0"/>
          </a:xfrm>
          <a:prstGeom prst="line">
            <a:avLst/>
          </a:prstGeom>
          <a:ln w="63500">
            <a:solidFill>
              <a:srgbClr val="005CA9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1" name="Ligne">
            <a:extLst>
              <a:ext uri="{FF2B5EF4-FFF2-40B4-BE49-F238E27FC236}">
                <a16:creationId xmlns:a16="http://schemas.microsoft.com/office/drawing/2014/main" id="{126035E3-63CB-4EA7-BEEF-13C4E5999C48}"/>
              </a:ext>
            </a:extLst>
          </p:cNvPr>
          <p:cNvSpPr/>
          <p:nvPr userDrawn="1"/>
        </p:nvSpPr>
        <p:spPr>
          <a:xfrm>
            <a:off x="7899736" y="3731753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A9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186143117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de puce de diapositive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43" name="Logo-ReMES.png" descr="Logo-ReM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gne"/>
          <p:cNvSpPr/>
          <p:nvPr/>
        </p:nvSpPr>
        <p:spPr>
          <a:xfrm>
            <a:off x="2318430" y="1153622"/>
            <a:ext cx="7224831" cy="1"/>
          </a:xfrm>
          <a:prstGeom prst="line">
            <a:avLst/>
          </a:prstGeom>
          <a:ln w="63500">
            <a:solidFill>
              <a:srgbClr val="005CA9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9533395" y="1146312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A9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517" y="16625"/>
            <a:ext cx="9306965" cy="1133342"/>
          </a:xfrm>
          <a:ln>
            <a:noFill/>
          </a:ln>
        </p:spPr>
        <p:txBody>
          <a:bodyPr anchor="b"/>
          <a:lstStyle>
            <a:lvl1pPr>
              <a:defRPr>
                <a:solidFill>
                  <a:srgbClr val="005CA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B40E965-C296-F84D-A1C2-88449CB11A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13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Session de sensibilisation à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263079412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81BD397F-28D0-874F-A288-715BA3E334F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pic>
        <p:nvPicPr>
          <p:cNvPr id="2" name="MES-masque PPT2.jpg" descr="MES-masque PPT2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" y="-1354"/>
            <a:ext cx="12192001" cy="619641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526249" y="6340658"/>
            <a:ext cx="30938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DB3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‹N°›</a:t>
            </a:fld>
            <a:endParaRPr dirty="0"/>
          </a:p>
        </p:txBody>
      </p:sp>
      <p:sp>
        <p:nvSpPr>
          <p:cNvPr id="4" name="Ligne"/>
          <p:cNvSpPr/>
          <p:nvPr/>
        </p:nvSpPr>
        <p:spPr>
          <a:xfrm>
            <a:off x="3442403" y="4737753"/>
            <a:ext cx="6106157" cy="1"/>
          </a:xfrm>
          <a:prstGeom prst="line">
            <a:avLst/>
          </a:pr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5" name="Ligne"/>
          <p:cNvSpPr/>
          <p:nvPr/>
        </p:nvSpPr>
        <p:spPr>
          <a:xfrm>
            <a:off x="9538695" y="4730444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9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3442403" y="1713281"/>
            <a:ext cx="6266062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dirty="0" err="1"/>
              <a:t>Titre</a:t>
            </a:r>
            <a:r>
              <a:rPr dirty="0"/>
              <a:t> de la </a:t>
            </a:r>
            <a:r>
              <a:rPr dirty="0" err="1"/>
              <a:t>présentation</a:t>
            </a:r>
            <a:endParaRPr dirty="0"/>
          </a:p>
        </p:txBody>
      </p:sp>
      <p:sp>
        <p:nvSpPr>
          <p:cNvPr id="10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3442403" y="3955885"/>
            <a:ext cx="6266062" cy="70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Sous-</a:t>
            </a:r>
            <a:r>
              <a:rPr dirty="0" err="1"/>
              <a:t>titre</a:t>
            </a:r>
            <a:r>
              <a:rPr dirty="0"/>
              <a:t> de la </a:t>
            </a:r>
            <a:r>
              <a:rPr dirty="0" err="1"/>
              <a:t>présentation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2" name="Auteur et date">
            <a:extLst>
              <a:ext uri="{FF2B5EF4-FFF2-40B4-BE49-F238E27FC236}">
                <a16:creationId xmlns:a16="http://schemas.microsoft.com/office/drawing/2014/main" id="{3B143CDB-F1B2-8D4B-B969-3F84D572A05A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Pas à pas : découverte de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149931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0" r:id="rId3"/>
    <p:sldLayoutId id="2147483677" r:id="rId4"/>
    <p:sldLayoutId id="2147483720" r:id="rId5"/>
    <p:sldLayoutId id="2147483724" r:id="rId6"/>
    <p:sldLayoutId id="2147483721" r:id="rId7"/>
    <p:sldLayoutId id="2147483723" r:id="rId8"/>
    <p:sldLayoutId id="2147483722" r:id="rId9"/>
    <p:sldLayoutId id="2147483671" r:id="rId10"/>
    <p:sldLayoutId id="2147483675" r:id="rId11"/>
    <p:sldLayoutId id="2147483719" r:id="rId12"/>
    <p:sldLayoutId id="2147483717" r:id="rId13"/>
    <p:sldLayoutId id="2147483718" r:id="rId14"/>
    <p:sldLayoutId id="2147483674" r:id="rId15"/>
    <p:sldLayoutId id="2147483716" r:id="rId16"/>
    <p:sldLayoutId id="2147483672" r:id="rId17"/>
  </p:sldLayoutIdLst>
  <p:transition spd="med"/>
  <p:hf hdr="0" dt="0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228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457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685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914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11430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1371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600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.xml"/><Relationship Id="rId7" Type="http://schemas.openxmlformats.org/officeDocument/2006/relationships/slide" Target="slide18.xml"/><Relationship Id="rId12" Type="http://schemas.openxmlformats.org/officeDocument/2006/relationships/image" Target="../media/image14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8.png"/><Relationship Id="rId4" Type="http://schemas.openxmlformats.org/officeDocument/2006/relationships/tags" Target="../tags/tag4.xm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" Target="slide18.xml"/><Relationship Id="rId7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" Target="slide24.xml"/><Relationship Id="rId7" Type="http://schemas.openxmlformats.org/officeDocument/2006/relationships/image" Target="../media/image1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slide" Target="slide28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3.png"/><Relationship Id="rId3" Type="http://schemas.openxmlformats.org/officeDocument/2006/relationships/slide" Target="slide28.xml"/><Relationship Id="rId7" Type="http://schemas.openxmlformats.org/officeDocument/2006/relationships/slide" Target="slide26.xml"/><Relationship Id="rId12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slide" Target="slide21.xml"/><Relationship Id="rId5" Type="http://schemas.openxmlformats.org/officeDocument/2006/relationships/slide" Target="slide27.xml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slide" Target="slide25.xml"/><Relationship Id="rId14" Type="http://schemas.openxmlformats.org/officeDocument/2006/relationships/image" Target="../media/image1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5.jpeg"/><Relationship Id="rId7" Type="http://schemas.openxmlformats.org/officeDocument/2006/relationships/image" Target="../media/image13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slide" Target="slide21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24.xml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slide" Target="slide28.xml"/><Relationship Id="rId4" Type="http://schemas.openxmlformats.org/officeDocument/2006/relationships/image" Target="../media/image59.png"/><Relationship Id="rId9" Type="http://schemas.openxmlformats.org/officeDocument/2006/relationships/image" Target="../media/image1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image" Target="../media/image14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slide" Target="slide30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75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slide" Target="slide15.xml"/><Relationship Id="rId4" Type="http://schemas.openxmlformats.org/officeDocument/2006/relationships/image" Target="../media/image76.svg"/><Relationship Id="rId9" Type="http://schemas.openxmlformats.org/officeDocument/2006/relationships/slide" Target="slide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hyperlink" Target="https://www.monespacesante.fr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" Target="slide14.xml"/><Relationship Id="rId7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slide" Target="slide15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re de la présen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PAS A PAS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FDD607B-992F-7E49-8DA4-804F468D84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0898" y="3976507"/>
            <a:ext cx="6117059" cy="379591"/>
          </a:xfrm>
        </p:spPr>
        <p:txBody>
          <a:bodyPr/>
          <a:lstStyle/>
          <a:p>
            <a:pPr lvl="0" algn="l" defTabSz="914400"/>
            <a:r>
              <a:rPr lang="en-US" sz="1800" cap="none"/>
              <a:t>ECHANGER AVEC MES PROFESSIONNELS DE SANTE</a:t>
            </a:r>
            <a:endParaRPr lang="en-US" sz="1800" cap="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8FD615-D215-4A83-9216-E9022260998C}"/>
              </a:ext>
            </a:extLst>
          </p:cNvPr>
          <p:cNvSpPr txBox="1"/>
          <p:nvPr/>
        </p:nvSpPr>
        <p:spPr>
          <a:xfrm>
            <a:off x="850898" y="5238708"/>
            <a:ext cx="621792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 noter : </a:t>
            </a:r>
            <a:r>
              <a:rPr lang="fr-FR" sz="1000" i="1" dirty="0">
                <a:solidFill>
                  <a:srgbClr val="5E5E5E"/>
                </a:solidFill>
                <a:sym typeface="Helvetica Neue"/>
              </a:rPr>
              <a:t>évolution de l’outil en continue, les écrans peuvent être actualisés</a:t>
            </a:r>
            <a:endParaRPr kumimoji="0" lang="fr-FR" sz="1000" b="0" i="1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9345598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F6FD39C-A795-413D-A2D6-29120D591109}"/>
              </a:ext>
            </a:extLst>
          </p:cNvPr>
          <p:cNvGrpSpPr/>
          <p:nvPr/>
        </p:nvGrpSpPr>
        <p:grpSpPr>
          <a:xfrm>
            <a:off x="6171544" y="2249503"/>
            <a:ext cx="5639438" cy="3431404"/>
            <a:chOff x="6171544" y="2249503"/>
            <a:chExt cx="5639438" cy="34314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4C636D7-E373-441D-910B-52A44A75F939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6"/>
            <a:srcRect t="1333" b="1333"/>
            <a:stretch/>
          </p:blipFill>
          <p:spPr>
            <a:xfrm>
              <a:off x="6171544" y="2249503"/>
              <a:ext cx="5639438" cy="34314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25" name="Picture 24">
              <a:hlinkClick r:id="rId7" action="ppaction://hlinksldjump"/>
              <a:extLst>
                <a:ext uri="{FF2B5EF4-FFF2-40B4-BE49-F238E27FC236}">
                  <a16:creationId xmlns:a16="http://schemas.microsoft.com/office/drawing/2014/main" id="{DE6708CF-3512-4BE0-901E-E76F7F7313ED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8"/>
            <a:srcRect l="52669" t="42701" r="33413" b="48090"/>
            <a:stretch/>
          </p:blipFill>
          <p:spPr>
            <a:xfrm>
              <a:off x="10087925" y="3810000"/>
              <a:ext cx="852919" cy="342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CBF161-45BC-45FE-BACB-37880EB7A02D}"/>
              </a:ext>
            </a:extLst>
          </p:cNvPr>
          <p:cNvGrpSpPr/>
          <p:nvPr/>
        </p:nvGrpSpPr>
        <p:grpSpPr>
          <a:xfrm>
            <a:off x="502946" y="2249503"/>
            <a:ext cx="5489134" cy="3431404"/>
            <a:chOff x="502946" y="2249503"/>
            <a:chExt cx="5489134" cy="34314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C911476-28EA-4BB2-8EB5-CA17B0C5E39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/>
            <a:srcRect/>
            <a:stretch/>
          </p:blipFill>
          <p:spPr>
            <a:xfrm>
              <a:off x="502946" y="2249503"/>
              <a:ext cx="5489134" cy="34314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23" name="Picture 22">
              <a:hlinkClick r:id="rId7" action="ppaction://hlinksldjump"/>
              <a:extLst>
                <a:ext uri="{FF2B5EF4-FFF2-40B4-BE49-F238E27FC236}">
                  <a16:creationId xmlns:a16="http://schemas.microsoft.com/office/drawing/2014/main" id="{081341CA-0348-4F4B-9B58-D31E53D23590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10"/>
            <a:srcRect l="53049" t="51306" r="33608" b="41350"/>
            <a:stretch/>
          </p:blipFill>
          <p:spPr>
            <a:xfrm>
              <a:off x="4330529" y="4081427"/>
              <a:ext cx="806223" cy="2700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C8A1F7-DBDD-443F-AC55-1C24BF7BC9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9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45D13-6CF3-42BB-8A41-49C7BBF59A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D1B96D-FB05-495A-92E6-DCE9E25C3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saisis mon code d’accès à usage unique</a:t>
            </a:r>
          </a:p>
        </p:txBody>
      </p:sp>
      <p:sp>
        <p:nvSpPr>
          <p:cNvPr id="7" name="ZoneTexte 14">
            <a:extLst>
              <a:ext uri="{FF2B5EF4-FFF2-40B4-BE49-F238E27FC236}">
                <a16:creationId xmlns:a16="http://schemas.microsoft.com/office/drawing/2014/main" id="{EE0C7B9E-046E-4E67-BC0F-59B093D66167}"/>
              </a:ext>
            </a:extLst>
          </p:cNvPr>
          <p:cNvSpPr txBox="1"/>
          <p:nvPr/>
        </p:nvSpPr>
        <p:spPr>
          <a:xfrm>
            <a:off x="381016" y="1139132"/>
            <a:ext cx="972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DF2680"/>
                </a:solidFill>
              </a:rPr>
              <a:t>7/ </a:t>
            </a:r>
            <a:r>
              <a:rPr lang="fr-FR" sz="1600" dirty="0"/>
              <a:t>Je saisis le code à usage unique que j’ai réceptionné par mail ou par téléphone.</a:t>
            </a:r>
            <a:endParaRPr lang="fr-FR" sz="1400" dirty="0"/>
          </a:p>
        </p:txBody>
      </p:sp>
      <p:sp>
        <p:nvSpPr>
          <p:cNvPr id="8" name="ZoneTexte 14">
            <a:extLst>
              <a:ext uri="{FF2B5EF4-FFF2-40B4-BE49-F238E27FC236}">
                <a16:creationId xmlns:a16="http://schemas.microsoft.com/office/drawing/2014/main" id="{95B16F83-01B8-46CF-99B9-D791F77978C8}"/>
              </a:ext>
            </a:extLst>
          </p:cNvPr>
          <p:cNvSpPr txBox="1"/>
          <p:nvPr/>
        </p:nvSpPr>
        <p:spPr>
          <a:xfrm>
            <a:off x="381016" y="1628668"/>
            <a:ext cx="972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Helvetica Neue"/>
              </a:rPr>
              <a:t>8/ </a:t>
            </a:r>
            <a:r>
              <a:rPr lang="fr-FR" sz="1600" dirty="0"/>
              <a:t>Je clique sur « Se connecter » pour continuer</a:t>
            </a:r>
          </a:p>
        </p:txBody>
      </p:sp>
      <p:sp>
        <p:nvSpPr>
          <p:cNvPr id="9" name="ZoneTexte 14">
            <a:extLst>
              <a:ext uri="{FF2B5EF4-FFF2-40B4-BE49-F238E27FC236}">
                <a16:creationId xmlns:a16="http://schemas.microsoft.com/office/drawing/2014/main" id="{54C19CE0-72CF-458F-8004-D3BFE46131CB}"/>
              </a:ext>
            </a:extLst>
          </p:cNvPr>
          <p:cNvSpPr txBox="1"/>
          <p:nvPr/>
        </p:nvSpPr>
        <p:spPr>
          <a:xfrm>
            <a:off x="1404433" y="5735505"/>
            <a:ext cx="3686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/>
              <a:t>Cas où j’ai demandé la réception de mon code par mail</a:t>
            </a:r>
          </a:p>
        </p:txBody>
      </p:sp>
      <p:sp>
        <p:nvSpPr>
          <p:cNvPr id="10" name="ZoneTexte 14">
            <a:extLst>
              <a:ext uri="{FF2B5EF4-FFF2-40B4-BE49-F238E27FC236}">
                <a16:creationId xmlns:a16="http://schemas.microsoft.com/office/drawing/2014/main" id="{AA721FF3-83EF-486C-B67F-D9D0993ECC57}"/>
              </a:ext>
            </a:extLst>
          </p:cNvPr>
          <p:cNvSpPr txBox="1"/>
          <p:nvPr/>
        </p:nvSpPr>
        <p:spPr>
          <a:xfrm>
            <a:off x="7148183" y="5735505"/>
            <a:ext cx="3686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/>
              <a:t>Cas où j’ai demandé la réception de mon code par téléphone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78013E-87EE-4A72-BEFE-C35726EB5786}"/>
              </a:ext>
            </a:extLst>
          </p:cNvPr>
          <p:cNvCxnSpPr>
            <a:cxnSpLocks/>
          </p:cNvCxnSpPr>
          <p:nvPr/>
        </p:nvCxnSpPr>
        <p:spPr>
          <a:xfrm>
            <a:off x="2762250" y="2105025"/>
            <a:ext cx="6391275" cy="1704975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6FA5A0-3C80-455C-B10E-97AB6687F67B}"/>
              </a:ext>
            </a:extLst>
          </p:cNvPr>
          <p:cNvCxnSpPr>
            <a:cxnSpLocks/>
          </p:cNvCxnSpPr>
          <p:nvPr/>
        </p:nvCxnSpPr>
        <p:spPr>
          <a:xfrm>
            <a:off x="2762250" y="2105025"/>
            <a:ext cx="752475" cy="1905000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1" name="Graphic 20" descr="Touchscreen with solid fill">
            <a:extLst>
              <a:ext uri="{FF2B5EF4-FFF2-40B4-BE49-F238E27FC236}">
                <a16:creationId xmlns:a16="http://schemas.microsoft.com/office/drawing/2014/main" id="{F7B03E3C-B411-4720-91C5-5FAEFE633B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31004" y="4262025"/>
            <a:ext cx="252000" cy="252000"/>
          </a:xfrm>
          <a:prstGeom prst="rect">
            <a:avLst/>
          </a:prstGeom>
        </p:spPr>
      </p:pic>
      <p:pic>
        <p:nvPicPr>
          <p:cNvPr id="22" name="Graphic 21" descr="Touchscreen with solid fill">
            <a:extLst>
              <a:ext uri="{FF2B5EF4-FFF2-40B4-BE49-F238E27FC236}">
                <a16:creationId xmlns:a16="http://schemas.microsoft.com/office/drawing/2014/main" id="{B0644DFA-3EDE-4EF9-9BAF-7A1DA49116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79711" y="4010025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738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D1065-6C10-41D7-A3B4-25A780AD85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10</a:t>
            </a:fld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4583FE-9BBA-454E-B4AF-5D752E8ACA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AB7A00-CEB8-4AC8-A0C5-10BA51DEB4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787" y="2966538"/>
            <a:ext cx="9844654" cy="682625"/>
          </a:xfrm>
        </p:spPr>
        <p:txBody>
          <a:bodyPr>
            <a:normAutofit/>
          </a:bodyPr>
          <a:lstStyle/>
          <a:p>
            <a:r>
              <a:rPr lang="fr-FR" dirty="0"/>
              <a:t>Visualiser mes messages</a:t>
            </a:r>
          </a:p>
        </p:txBody>
      </p:sp>
    </p:spTree>
    <p:extLst>
      <p:ext uri="{BB962C8B-B14F-4D97-AF65-F5344CB8AC3E}">
        <p14:creationId xmlns:p14="http://schemas.microsoft.com/office/powerpoint/2010/main" val="24846881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30D68E2-F9B7-4773-901D-80D9C077A5DD}"/>
              </a:ext>
            </a:extLst>
          </p:cNvPr>
          <p:cNvGrpSpPr/>
          <p:nvPr/>
        </p:nvGrpSpPr>
        <p:grpSpPr>
          <a:xfrm>
            <a:off x="2806258" y="1039637"/>
            <a:ext cx="8815580" cy="4185724"/>
            <a:chOff x="2806258" y="1039637"/>
            <a:chExt cx="8815580" cy="41857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E112C8-F460-4E94-BAF7-49CD49A06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6258" y="1039637"/>
              <a:ext cx="8815580" cy="4185724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0442348-45D8-459A-B3DE-DAD3C1E52739}"/>
                </a:ext>
              </a:extLst>
            </p:cNvPr>
            <p:cNvGrpSpPr/>
            <p:nvPr/>
          </p:nvGrpSpPr>
          <p:grpSpPr>
            <a:xfrm>
              <a:off x="3291841" y="1039637"/>
              <a:ext cx="2451733" cy="1587851"/>
              <a:chOff x="3291841" y="1039637"/>
              <a:chExt cx="2451733" cy="1587851"/>
            </a:xfrm>
          </p:grpSpPr>
          <p:pic>
            <p:nvPicPr>
              <p:cNvPr id="15" name="Picture 1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FDDC8C8-ABD8-4958-84D6-30EBA8FB2F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6511" r="66683" b="92979"/>
              <a:stretch/>
            </p:blipFill>
            <p:spPr>
              <a:xfrm>
                <a:off x="5143499" y="1039637"/>
                <a:ext cx="600075" cy="293863"/>
              </a:xfrm>
              <a:prstGeom prst="rect">
                <a:avLst/>
              </a:prstGeom>
            </p:spPr>
          </p:pic>
          <p:pic>
            <p:nvPicPr>
              <p:cNvPr id="16" name="Picture 1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FE2D280-289C-4E08-A74A-34EC9F3254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508" t="30914" r="82672" b="62065"/>
              <a:stretch/>
            </p:blipFill>
            <p:spPr>
              <a:xfrm>
                <a:off x="3291841" y="2333625"/>
                <a:ext cx="1042034" cy="293863"/>
              </a:xfrm>
              <a:prstGeom prst="rect">
                <a:avLst/>
              </a:prstGeom>
            </p:spPr>
          </p:pic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1E309-D928-4F36-9926-98E03563E7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11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05F04-0344-4B5F-A713-52008E926B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1C2F5A-65CD-4579-A9FE-261AE561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Je me rends sur la page de ma messagerie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BBA6E1-9A31-42DC-8211-668CE949FBD5}"/>
              </a:ext>
            </a:extLst>
          </p:cNvPr>
          <p:cNvSpPr/>
          <p:nvPr/>
        </p:nvSpPr>
        <p:spPr>
          <a:xfrm>
            <a:off x="509108" y="1297521"/>
            <a:ext cx="1800000" cy="975919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au choix sur Messagerie pour accéder à la page de ma messagerie</a:t>
            </a:r>
          </a:p>
        </p:txBody>
      </p:sp>
      <p:cxnSp>
        <p:nvCxnSpPr>
          <p:cNvPr id="11" name="Connecteur droit avec flèche 19">
            <a:extLst>
              <a:ext uri="{FF2B5EF4-FFF2-40B4-BE49-F238E27FC236}">
                <a16:creationId xmlns:a16="http://schemas.microsoft.com/office/drawing/2014/main" id="{39ACDBE5-8BB4-4B41-A4E8-1ABA5177ABE5}"/>
              </a:ext>
            </a:extLst>
          </p:cNvPr>
          <p:cNvCxnSpPr>
            <a:cxnSpLocks/>
          </p:cNvCxnSpPr>
          <p:nvPr/>
        </p:nvCxnSpPr>
        <p:spPr>
          <a:xfrm flipV="1">
            <a:off x="2359349" y="1290520"/>
            <a:ext cx="2889796" cy="319115"/>
          </a:xfrm>
          <a:prstGeom prst="straightConnector1">
            <a:avLst/>
          </a:prstGeom>
          <a:ln>
            <a:solidFill>
              <a:srgbClr val="DF26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 descr="Touchscreen with solid fill">
            <a:extLst>
              <a:ext uri="{FF2B5EF4-FFF2-40B4-BE49-F238E27FC236}">
                <a16:creationId xmlns:a16="http://schemas.microsoft.com/office/drawing/2014/main" id="{366A9DF2-8E71-40C8-806C-858C80712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5728" y="1273673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3388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47BB814-FC6E-4F32-8D05-F93BBD2851E2}"/>
              </a:ext>
            </a:extLst>
          </p:cNvPr>
          <p:cNvGrpSpPr/>
          <p:nvPr/>
        </p:nvGrpSpPr>
        <p:grpSpPr>
          <a:xfrm>
            <a:off x="865536" y="946739"/>
            <a:ext cx="6345943" cy="5082586"/>
            <a:chOff x="865536" y="946739"/>
            <a:chExt cx="6345943" cy="508258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1276B36-F359-4F20-8080-2F3C70632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536" y="946739"/>
              <a:ext cx="6345943" cy="5082586"/>
            </a:xfrm>
            <a:prstGeom prst="rect">
              <a:avLst/>
            </a:prstGeom>
          </p:spPr>
        </p:pic>
        <p:pic>
          <p:nvPicPr>
            <p:cNvPr id="22" name="Picture 21">
              <a:hlinkClick r:id="rId3" action="ppaction://hlinksldjump"/>
              <a:extLst>
                <a:ext uri="{FF2B5EF4-FFF2-40B4-BE49-F238E27FC236}">
                  <a16:creationId xmlns:a16="http://schemas.microsoft.com/office/drawing/2014/main" id="{02A3FECB-DE2C-4A42-AF34-6EAE6BA15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0981" y="2495839"/>
              <a:ext cx="1786283" cy="457240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A98883-E29E-49B7-9BA4-17508614AC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12</a:t>
            </a:fld>
            <a:endParaRPr lang="fr-F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4332EB-0765-4293-93D0-38A9CDDA74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4378F6-104C-46A1-9936-B6E2EB6D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J’arrive sur la page d’accueil de la messagerie </a:t>
            </a:r>
          </a:p>
        </p:txBody>
      </p:sp>
      <p:sp>
        <p:nvSpPr>
          <p:cNvPr id="10" name="ZoneTexte 14">
            <a:extLst>
              <a:ext uri="{FF2B5EF4-FFF2-40B4-BE49-F238E27FC236}">
                <a16:creationId xmlns:a16="http://schemas.microsoft.com/office/drawing/2014/main" id="{1CBD1B43-1F6D-4ACA-8DC5-763A55DFDD53}"/>
              </a:ext>
            </a:extLst>
          </p:cNvPr>
          <p:cNvSpPr txBox="1"/>
          <p:nvPr/>
        </p:nvSpPr>
        <p:spPr>
          <a:xfrm>
            <a:off x="7726434" y="1239007"/>
            <a:ext cx="2547435" cy="1015663"/>
          </a:xfrm>
          <a:prstGeom prst="rect">
            <a:avLst/>
          </a:prstGeom>
          <a:solidFill>
            <a:srgbClr val="0B48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A ma première connexion, si aucun professionnel de santé ne m’a contacté la boite de réception contient uniquement le message de bienvenue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11" name="Connecteur droit avec flèche 19">
            <a:extLst>
              <a:ext uri="{FF2B5EF4-FFF2-40B4-BE49-F238E27FC236}">
                <a16:creationId xmlns:a16="http://schemas.microsoft.com/office/drawing/2014/main" id="{C166FBC2-1032-4FA6-874B-87F8214E4A16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5629275" y="1981200"/>
            <a:ext cx="2547435" cy="964025"/>
          </a:xfrm>
          <a:prstGeom prst="straightConnector1">
            <a:avLst/>
          </a:prstGeom>
          <a:ln>
            <a:solidFill>
              <a:srgbClr val="DF26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45EA598-9445-4A83-A862-B4F60DA0EBDB}"/>
              </a:ext>
            </a:extLst>
          </p:cNvPr>
          <p:cNvSpPr/>
          <p:nvPr/>
        </p:nvSpPr>
        <p:spPr>
          <a:xfrm>
            <a:off x="8176710" y="2644095"/>
            <a:ext cx="1800000" cy="602259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visualise ici mon adresse de messagerie sécurisée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45CA7D-FEF3-465A-BC34-B8B470E4D343}"/>
              </a:ext>
            </a:extLst>
          </p:cNvPr>
          <p:cNvSpPr txBox="1"/>
          <p:nvPr/>
        </p:nvSpPr>
        <p:spPr>
          <a:xfrm>
            <a:off x="8082391" y="3219232"/>
            <a:ext cx="198863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900" i="1" dirty="0"/>
              <a:t>Je peux communiquer cette adresse à mes professionnels de santé pour qu’ils m’écrivent via la messagerie sécurisée !</a:t>
            </a:r>
          </a:p>
        </p:txBody>
      </p:sp>
      <p:cxnSp>
        <p:nvCxnSpPr>
          <p:cNvPr id="16" name="Connecteur droit avec flèche 19">
            <a:extLst>
              <a:ext uri="{FF2B5EF4-FFF2-40B4-BE49-F238E27FC236}">
                <a16:creationId xmlns:a16="http://schemas.microsoft.com/office/drawing/2014/main" id="{F55952AE-0F7C-424E-B22E-44D7AC531084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3257550" y="2849017"/>
            <a:ext cx="4908507" cy="1775366"/>
          </a:xfrm>
          <a:prstGeom prst="straightConnector1">
            <a:avLst/>
          </a:prstGeom>
          <a:ln>
            <a:solidFill>
              <a:srgbClr val="DF26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4B48851-2123-442C-B823-7151A2D43D7D}"/>
              </a:ext>
            </a:extLst>
          </p:cNvPr>
          <p:cNvSpPr/>
          <p:nvPr/>
        </p:nvSpPr>
        <p:spPr>
          <a:xfrm>
            <a:off x="8166057" y="4323253"/>
            <a:ext cx="1800000" cy="602259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sur un message pour pouvoir l’afficher </a:t>
            </a:r>
          </a:p>
        </p:txBody>
      </p:sp>
      <p:pic>
        <p:nvPicPr>
          <p:cNvPr id="20" name="Graphic 19" descr="Touchscreen with solid fill">
            <a:extLst>
              <a:ext uri="{FF2B5EF4-FFF2-40B4-BE49-F238E27FC236}">
                <a16:creationId xmlns:a16="http://schemas.microsoft.com/office/drawing/2014/main" id="{39EF116C-1BDC-44DC-83B3-F37FA48ED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2972" y="2849017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6805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FB77D2B-0555-46EF-9AA0-73B34062F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36" y="950809"/>
            <a:ext cx="5775568" cy="50785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A98883-E29E-49B7-9BA4-17508614AC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13</a:t>
            </a:fld>
            <a:endParaRPr lang="fr-F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4332EB-0765-4293-93D0-38A9CDDA74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4378F6-104C-46A1-9936-B6E2EB6D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J’arrive sur la page d’accueil de la messagerie </a:t>
            </a:r>
          </a:p>
        </p:txBody>
      </p:sp>
      <p:cxnSp>
        <p:nvCxnSpPr>
          <p:cNvPr id="11" name="Connecteur droit avec flèche 19">
            <a:extLst>
              <a:ext uri="{FF2B5EF4-FFF2-40B4-BE49-F238E27FC236}">
                <a16:creationId xmlns:a16="http://schemas.microsoft.com/office/drawing/2014/main" id="{C166FBC2-1032-4FA6-874B-87F8214E4A16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400800" y="2945225"/>
            <a:ext cx="1499685" cy="0"/>
          </a:xfrm>
          <a:prstGeom prst="straightConnector1">
            <a:avLst/>
          </a:prstGeom>
          <a:ln>
            <a:solidFill>
              <a:srgbClr val="DF26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45EA598-9445-4A83-A862-B4F60DA0EBDB}"/>
              </a:ext>
            </a:extLst>
          </p:cNvPr>
          <p:cNvSpPr/>
          <p:nvPr/>
        </p:nvSpPr>
        <p:spPr>
          <a:xfrm>
            <a:off x="7900485" y="2644095"/>
            <a:ext cx="1800000" cy="602259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visualise ici mon message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45CA7D-FEF3-465A-BC34-B8B470E4D343}"/>
              </a:ext>
            </a:extLst>
          </p:cNvPr>
          <p:cNvSpPr txBox="1"/>
          <p:nvPr/>
        </p:nvSpPr>
        <p:spPr>
          <a:xfrm>
            <a:off x="7806166" y="3219232"/>
            <a:ext cx="198863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900" i="1" dirty="0"/>
              <a:t>Je peux communiquer cette adresse à mes professionnels de santé pour qu’ils m’écrivent via la messagerie sécurisée !</a:t>
            </a:r>
          </a:p>
        </p:txBody>
      </p:sp>
    </p:spTree>
    <p:extLst>
      <p:ext uri="{BB962C8B-B14F-4D97-AF65-F5344CB8AC3E}">
        <p14:creationId xmlns:p14="http://schemas.microsoft.com/office/powerpoint/2010/main" val="262245352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8FEA4EC1-93B6-4E1D-8B47-E4AD71AAB6BF}"/>
              </a:ext>
            </a:extLst>
          </p:cNvPr>
          <p:cNvGrpSpPr/>
          <p:nvPr/>
        </p:nvGrpSpPr>
        <p:grpSpPr>
          <a:xfrm>
            <a:off x="4912615" y="950808"/>
            <a:ext cx="6339643" cy="5078505"/>
            <a:chOff x="4912615" y="950808"/>
            <a:chExt cx="6339643" cy="507850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0FDB01-516A-4713-8633-C524F0E34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2615" y="950808"/>
              <a:ext cx="6339643" cy="5078505"/>
            </a:xfrm>
            <a:prstGeom prst="rect">
              <a:avLst/>
            </a:prstGeom>
          </p:spPr>
        </p:pic>
        <p:pic>
          <p:nvPicPr>
            <p:cNvPr id="75" name="Picture 74">
              <a:hlinkClick r:id="rId3" action="ppaction://hlinksldjump"/>
              <a:extLst>
                <a:ext uri="{FF2B5EF4-FFF2-40B4-BE49-F238E27FC236}">
                  <a16:creationId xmlns:a16="http://schemas.microsoft.com/office/drawing/2014/main" id="{FE00C9FA-95CA-4A34-995B-CAB93BD55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5743" y="2854995"/>
              <a:ext cx="1877731" cy="713294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A98883-E29E-49B7-9BA4-17508614AC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14</a:t>
            </a:fld>
            <a:endParaRPr lang="fr-F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4332EB-0765-4293-93D0-38A9CDDA74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4378F6-104C-46A1-9936-B6E2EB6D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consulte l’ensemble de mes conversations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45CA7D-FEF3-465A-BC34-B8B470E4D343}"/>
              </a:ext>
            </a:extLst>
          </p:cNvPr>
          <p:cNvSpPr txBox="1"/>
          <p:nvPr/>
        </p:nvSpPr>
        <p:spPr>
          <a:xfrm>
            <a:off x="1342142" y="3953743"/>
            <a:ext cx="198863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000" dirty="0"/>
              <a:t>Nom de l’expéditeur du dernier message de la conversation</a:t>
            </a:r>
          </a:p>
        </p:txBody>
      </p:sp>
      <p:sp>
        <p:nvSpPr>
          <p:cNvPr id="10" name="ZoneTexte 14">
            <a:extLst>
              <a:ext uri="{FF2B5EF4-FFF2-40B4-BE49-F238E27FC236}">
                <a16:creationId xmlns:a16="http://schemas.microsoft.com/office/drawing/2014/main" id="{4342008E-CDDD-4E48-B4FB-5ADB52AD1412}"/>
              </a:ext>
            </a:extLst>
          </p:cNvPr>
          <p:cNvSpPr txBox="1"/>
          <p:nvPr/>
        </p:nvSpPr>
        <p:spPr>
          <a:xfrm>
            <a:off x="609601" y="1181416"/>
            <a:ext cx="3539066" cy="1200329"/>
          </a:xfrm>
          <a:prstGeom prst="rect">
            <a:avLst/>
          </a:prstGeom>
          <a:solidFill>
            <a:srgbClr val="0B48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Dans le cas où des conversations ont été initiées avec mes professionnels de santé, je les retrouve sur ma page de messagerie.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Au sein d’une conversation, je retrouve l’ensemble des messages échangés avec ce professionnel de santé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13" name="Connecteur droit avec flèche 19">
            <a:extLst>
              <a:ext uri="{FF2B5EF4-FFF2-40B4-BE49-F238E27FC236}">
                <a16:creationId xmlns:a16="http://schemas.microsoft.com/office/drawing/2014/main" id="{24DDC4B9-AC4B-45E2-A96A-A95C4F2D4FE7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3330780" y="3696991"/>
            <a:ext cx="2485820" cy="456807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9">
            <a:extLst>
              <a:ext uri="{FF2B5EF4-FFF2-40B4-BE49-F238E27FC236}">
                <a16:creationId xmlns:a16="http://schemas.microsoft.com/office/drawing/2014/main" id="{6EACCB07-1702-43D3-94F4-6F899A0BF526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3330780" y="2619655"/>
            <a:ext cx="2485820" cy="246339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9">
            <a:extLst>
              <a:ext uri="{FF2B5EF4-FFF2-40B4-BE49-F238E27FC236}">
                <a16:creationId xmlns:a16="http://schemas.microsoft.com/office/drawing/2014/main" id="{DE53C4CE-97AF-4AAF-9D07-8F58882C2D6F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3330752" y="3844908"/>
            <a:ext cx="2485848" cy="78919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19">
            <a:extLst>
              <a:ext uri="{FF2B5EF4-FFF2-40B4-BE49-F238E27FC236}">
                <a16:creationId xmlns:a16="http://schemas.microsoft.com/office/drawing/2014/main" id="{BD5BB3DD-83EF-42EF-A1C7-30BD7D500426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3330752" y="4353853"/>
            <a:ext cx="3823581" cy="758335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19">
            <a:extLst>
              <a:ext uri="{FF2B5EF4-FFF2-40B4-BE49-F238E27FC236}">
                <a16:creationId xmlns:a16="http://schemas.microsoft.com/office/drawing/2014/main" id="{ECFB8DC5-AB64-499E-B728-11621D7A0458}"/>
              </a:ext>
            </a:extLst>
          </p:cNvPr>
          <p:cNvCxnSpPr>
            <a:cxnSpLocks/>
            <a:stCxn id="48" idx="3"/>
          </p:cNvCxnSpPr>
          <p:nvPr/>
        </p:nvCxnSpPr>
        <p:spPr>
          <a:xfrm flipV="1">
            <a:off x="3330752" y="5029200"/>
            <a:ext cx="2545980" cy="71971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732F4B3-3BD8-4B02-B2CF-5E4D82188477}"/>
              </a:ext>
            </a:extLst>
          </p:cNvPr>
          <p:cNvSpPr txBox="1"/>
          <p:nvPr/>
        </p:nvSpPr>
        <p:spPr>
          <a:xfrm>
            <a:off x="1342142" y="2588995"/>
            <a:ext cx="1988638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000" dirty="0"/>
              <a:t>La pastille rose devant le nom des participants à la discussion indique un message non-lu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B407D3-0074-4D90-9780-ABBFB2D78D67}"/>
              </a:ext>
            </a:extLst>
          </p:cNvPr>
          <p:cNvSpPr txBox="1"/>
          <p:nvPr/>
        </p:nvSpPr>
        <p:spPr>
          <a:xfrm>
            <a:off x="1342114" y="4510987"/>
            <a:ext cx="1988638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000" dirty="0"/>
              <a:t>Objet de la conversation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766F3E1-1337-4748-94C4-0E331666762A}"/>
              </a:ext>
            </a:extLst>
          </p:cNvPr>
          <p:cNvSpPr txBox="1"/>
          <p:nvPr/>
        </p:nvSpPr>
        <p:spPr>
          <a:xfrm>
            <a:off x="1342114" y="4912133"/>
            <a:ext cx="198863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000" dirty="0"/>
              <a:t>Date de réception du dernier message de la conversation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D88984A-94B3-40A6-AB6B-BDF586CD2F81}"/>
              </a:ext>
            </a:extLst>
          </p:cNvPr>
          <p:cNvSpPr txBox="1"/>
          <p:nvPr/>
        </p:nvSpPr>
        <p:spPr>
          <a:xfrm>
            <a:off x="1342114" y="5471911"/>
            <a:ext cx="1988638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000" dirty="0"/>
              <a:t>Mention indiquant la présence de pièce(s) jointe(s) dans la conversation (le cas échéant)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C25EC70-481A-4D89-B6BB-E7FBED46DE2A}"/>
              </a:ext>
            </a:extLst>
          </p:cNvPr>
          <p:cNvSpPr/>
          <p:nvPr/>
        </p:nvSpPr>
        <p:spPr>
          <a:xfrm>
            <a:off x="1421684" y="3242649"/>
            <a:ext cx="1800000" cy="602259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sur le document pour le visualiser</a:t>
            </a:r>
          </a:p>
        </p:txBody>
      </p:sp>
      <p:cxnSp>
        <p:nvCxnSpPr>
          <p:cNvPr id="55" name="Connecteur droit avec flèche 19">
            <a:extLst>
              <a:ext uri="{FF2B5EF4-FFF2-40B4-BE49-F238E27FC236}">
                <a16:creationId xmlns:a16="http://schemas.microsoft.com/office/drawing/2014/main" id="{D6550B50-2866-4B1C-9D2C-9C1C25D9FFA4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3221684" y="3142993"/>
            <a:ext cx="2505423" cy="400786"/>
          </a:xfrm>
          <a:prstGeom prst="straightConnector1">
            <a:avLst/>
          </a:prstGeom>
          <a:ln>
            <a:solidFill>
              <a:srgbClr val="DF26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Graphic 57" descr="Touchscreen with solid fill">
            <a:extLst>
              <a:ext uri="{FF2B5EF4-FFF2-40B4-BE49-F238E27FC236}">
                <a16:creationId xmlns:a16="http://schemas.microsoft.com/office/drawing/2014/main" id="{7860A12A-ED9E-4F83-8EC1-08DCFC8C6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8942" y="3142993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8385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3AEAFDA-7288-495F-99E3-033588A4B0F2}"/>
              </a:ext>
            </a:extLst>
          </p:cNvPr>
          <p:cNvGrpSpPr/>
          <p:nvPr/>
        </p:nvGrpSpPr>
        <p:grpSpPr>
          <a:xfrm>
            <a:off x="2607565" y="950808"/>
            <a:ext cx="6339643" cy="5752437"/>
            <a:chOff x="2607565" y="950808"/>
            <a:chExt cx="6339643" cy="57524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166429D-6F0C-4DD4-A873-D69607D7B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7565" y="950808"/>
              <a:ext cx="6339643" cy="5752437"/>
            </a:xfrm>
            <a:prstGeom prst="rect">
              <a:avLst/>
            </a:prstGeom>
          </p:spPr>
        </p:pic>
        <p:pic>
          <p:nvPicPr>
            <p:cNvPr id="25" name="Picture 24">
              <a:hlinkClick r:id="rId3" action="ppaction://hlinksldjump"/>
              <a:extLst>
                <a:ext uri="{FF2B5EF4-FFF2-40B4-BE49-F238E27FC236}">
                  <a16:creationId xmlns:a16="http://schemas.microsoft.com/office/drawing/2014/main" id="{938FEBB8-6E92-4292-9242-538930657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21445" y="3352787"/>
              <a:ext cx="1804572" cy="237765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3F8A6-F2A0-4E89-98C7-B406D0FF69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15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08624-7DDA-47D7-AAF9-D2B2016860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DEF686-8E88-4AFC-BFDC-2875E36BC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visualise un message contenant des pièces jointes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683766-B1BF-48CD-9A7D-56362EF4D479}"/>
              </a:ext>
            </a:extLst>
          </p:cNvPr>
          <p:cNvSpPr/>
          <p:nvPr/>
        </p:nvSpPr>
        <p:spPr>
          <a:xfrm>
            <a:off x="465439" y="4320149"/>
            <a:ext cx="1800000" cy="1220570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répondre à répondre à tous si la conversation contient plus d’1 correspondant</a:t>
            </a:r>
          </a:p>
        </p:txBody>
      </p:sp>
      <p:cxnSp>
        <p:nvCxnSpPr>
          <p:cNvPr id="8" name="Connecteur droit avec flèche 19">
            <a:extLst>
              <a:ext uri="{FF2B5EF4-FFF2-40B4-BE49-F238E27FC236}">
                <a16:creationId xmlns:a16="http://schemas.microsoft.com/office/drawing/2014/main" id="{5992F03E-6F2A-4FEB-8D0F-804C58A8793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265439" y="4930434"/>
            <a:ext cx="3056006" cy="694974"/>
          </a:xfrm>
          <a:prstGeom prst="straightConnector1">
            <a:avLst/>
          </a:prstGeom>
          <a:ln>
            <a:solidFill>
              <a:srgbClr val="DF268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B609C5F-8E36-4DE1-AC13-1EF040913388}"/>
              </a:ext>
            </a:extLst>
          </p:cNvPr>
          <p:cNvSpPr/>
          <p:nvPr/>
        </p:nvSpPr>
        <p:spPr>
          <a:xfrm>
            <a:off x="9289334" y="1760910"/>
            <a:ext cx="1800000" cy="644908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supprimer l’ensemble de la conversation</a:t>
            </a:r>
          </a:p>
        </p:txBody>
      </p:sp>
      <p:cxnSp>
        <p:nvCxnSpPr>
          <p:cNvPr id="15" name="Connecteur droit avec flèche 19">
            <a:extLst>
              <a:ext uri="{FF2B5EF4-FFF2-40B4-BE49-F238E27FC236}">
                <a16:creationId xmlns:a16="http://schemas.microsoft.com/office/drawing/2014/main" id="{421A16C6-3F4D-477F-B473-C7D972CE8C24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8410576" y="2083364"/>
            <a:ext cx="878758" cy="589762"/>
          </a:xfrm>
          <a:prstGeom prst="straightConnector1">
            <a:avLst/>
          </a:prstGeom>
          <a:ln>
            <a:solidFill>
              <a:srgbClr val="DF26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46797EB-65C0-4031-8314-FDE7395A99E2}"/>
              </a:ext>
            </a:extLst>
          </p:cNvPr>
          <p:cNvSpPr/>
          <p:nvPr/>
        </p:nvSpPr>
        <p:spPr>
          <a:xfrm>
            <a:off x="9289334" y="4687540"/>
            <a:ext cx="1800000" cy="1234580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sur la pièce jointe pour pouvoir la visualiser, la télécharger ou l’enregistrer dans mes documents</a:t>
            </a:r>
          </a:p>
        </p:txBody>
      </p:sp>
      <p:cxnSp>
        <p:nvCxnSpPr>
          <p:cNvPr id="19" name="Connecteur droit avec flèche 19">
            <a:extLst>
              <a:ext uri="{FF2B5EF4-FFF2-40B4-BE49-F238E27FC236}">
                <a16:creationId xmlns:a16="http://schemas.microsoft.com/office/drawing/2014/main" id="{F11FDF53-1C57-411D-B8E0-381E5E81D30F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6934200" y="3588676"/>
            <a:ext cx="2355134" cy="1716154"/>
          </a:xfrm>
          <a:prstGeom prst="straightConnector1">
            <a:avLst/>
          </a:prstGeom>
          <a:ln>
            <a:solidFill>
              <a:srgbClr val="DF26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 descr="Touchscreen with solid fill">
            <a:extLst>
              <a:ext uri="{FF2B5EF4-FFF2-40B4-BE49-F238E27FC236}">
                <a16:creationId xmlns:a16="http://schemas.microsoft.com/office/drawing/2014/main" id="{A45B952A-304F-450E-81D0-8547DADEC7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92074" y="3514852"/>
            <a:ext cx="252000" cy="252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2A9F708-9678-4349-89F5-9DE1310DB02B}"/>
              </a:ext>
            </a:extLst>
          </p:cNvPr>
          <p:cNvSpPr/>
          <p:nvPr/>
        </p:nvSpPr>
        <p:spPr>
          <a:xfrm>
            <a:off x="465439" y="3352787"/>
            <a:ext cx="1800000" cy="644908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répondre à l’expéditeur du message</a:t>
            </a:r>
          </a:p>
        </p:txBody>
      </p:sp>
      <p:cxnSp>
        <p:nvCxnSpPr>
          <p:cNvPr id="30" name="Connecteur droit avec flèche 19">
            <a:extLst>
              <a:ext uri="{FF2B5EF4-FFF2-40B4-BE49-F238E27FC236}">
                <a16:creationId xmlns:a16="http://schemas.microsoft.com/office/drawing/2014/main" id="{D4C4FDE5-044F-451E-93D6-C62F0F25D203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2265439" y="3675241"/>
            <a:ext cx="4236961" cy="1865478"/>
          </a:xfrm>
          <a:prstGeom prst="straightConnector1">
            <a:avLst/>
          </a:prstGeom>
          <a:ln>
            <a:solidFill>
              <a:srgbClr val="DF268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45351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55697B70-F3E6-4144-B8A0-A502F3831DB9}"/>
              </a:ext>
            </a:extLst>
          </p:cNvPr>
          <p:cNvGrpSpPr/>
          <p:nvPr/>
        </p:nvGrpSpPr>
        <p:grpSpPr>
          <a:xfrm>
            <a:off x="268622" y="950808"/>
            <a:ext cx="5516088" cy="4959104"/>
            <a:chOff x="268622" y="950808"/>
            <a:chExt cx="5516088" cy="49591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7C9726-497A-4035-A7D6-E738FC931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622" y="950808"/>
              <a:ext cx="5516088" cy="4959104"/>
            </a:xfrm>
            <a:prstGeom prst="rect">
              <a:avLst/>
            </a:prstGeom>
          </p:spPr>
        </p:pic>
        <p:pic>
          <p:nvPicPr>
            <p:cNvPr id="39" name="Picture 38">
              <a:hlinkClick r:id="rId3" action="ppaction://hlinksldjump"/>
              <a:extLst>
                <a:ext uri="{FF2B5EF4-FFF2-40B4-BE49-F238E27FC236}">
                  <a16:creationId xmlns:a16="http://schemas.microsoft.com/office/drawing/2014/main" id="{6BB504C7-B9CF-4DD4-821E-3942D787B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38415" y="4722506"/>
              <a:ext cx="1408298" cy="310923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6C7220-ACC0-4FEE-BEA4-C9180647B7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16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1A835F-ED9D-4F88-8812-29974F41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visualise une pièce jointe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D49AB5-63F0-4CA8-B5C2-44C33175774D}"/>
              </a:ext>
            </a:extLst>
          </p:cNvPr>
          <p:cNvSpPr/>
          <p:nvPr/>
        </p:nvSpPr>
        <p:spPr>
          <a:xfrm>
            <a:off x="6191392" y="1361968"/>
            <a:ext cx="1800000" cy="644908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télécharger une pièce jointe</a:t>
            </a:r>
          </a:p>
        </p:txBody>
      </p:sp>
      <p:cxnSp>
        <p:nvCxnSpPr>
          <p:cNvPr id="9" name="Connecteur droit avec flèche 19">
            <a:extLst>
              <a:ext uri="{FF2B5EF4-FFF2-40B4-BE49-F238E27FC236}">
                <a16:creationId xmlns:a16="http://schemas.microsoft.com/office/drawing/2014/main" id="{BEC1993C-2BA4-44A2-8F5E-091612AB10E4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5586998" y="1576409"/>
            <a:ext cx="604394" cy="108013"/>
          </a:xfrm>
          <a:prstGeom prst="straightConnector1">
            <a:avLst/>
          </a:prstGeom>
          <a:ln>
            <a:solidFill>
              <a:srgbClr val="DF26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0B99FBD-6D39-49A2-8C2D-0CBC7F01630F}"/>
              </a:ext>
            </a:extLst>
          </p:cNvPr>
          <p:cNvSpPr/>
          <p:nvPr/>
        </p:nvSpPr>
        <p:spPr>
          <a:xfrm>
            <a:off x="6191392" y="4469971"/>
            <a:ext cx="1800000" cy="784474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ajouter la pièce jointe dans mes documents santé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F35B05-FACF-4215-946D-822EC72A0280}"/>
              </a:ext>
            </a:extLst>
          </p:cNvPr>
          <p:cNvSpPr txBox="1"/>
          <p:nvPr/>
        </p:nvSpPr>
        <p:spPr>
          <a:xfrm>
            <a:off x="6191392" y="5273725"/>
            <a:ext cx="180000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900" i="1" dirty="0">
                <a:solidFill>
                  <a:schemeClr val="tx2"/>
                </a:solidFill>
              </a:rPr>
              <a:t>Si la taille du fichier est &lt;5Mo, et si le format du ficher est: .jpeg, .jpg, .</a:t>
            </a:r>
            <a:r>
              <a:rPr lang="fr-FR" sz="900" i="1" dirty="0" err="1">
                <a:solidFill>
                  <a:schemeClr val="tx2"/>
                </a:solidFill>
              </a:rPr>
              <a:t>pdf</a:t>
            </a:r>
            <a:r>
              <a:rPr lang="fr-FR" sz="900" i="1" dirty="0">
                <a:solidFill>
                  <a:schemeClr val="tx2"/>
                </a:solidFill>
              </a:rPr>
              <a:t>, .</a:t>
            </a:r>
            <a:r>
              <a:rPr lang="fr-FR" sz="900" i="1" dirty="0" err="1">
                <a:solidFill>
                  <a:schemeClr val="tx2"/>
                </a:solidFill>
              </a:rPr>
              <a:t>rtf</a:t>
            </a:r>
            <a:r>
              <a:rPr lang="fr-FR" sz="900" i="1" dirty="0">
                <a:solidFill>
                  <a:schemeClr val="tx2"/>
                </a:solidFill>
              </a:rPr>
              <a:t>, .tif, .</a:t>
            </a:r>
            <a:r>
              <a:rPr lang="fr-FR" sz="900" i="1" dirty="0" err="1">
                <a:solidFill>
                  <a:schemeClr val="tx2"/>
                </a:solidFill>
              </a:rPr>
              <a:t>tiff</a:t>
            </a:r>
            <a:r>
              <a:rPr lang="fr-FR" sz="900" i="1" dirty="0">
                <a:solidFill>
                  <a:schemeClr val="tx2"/>
                </a:solidFill>
              </a:rPr>
              <a:t>, .txt, ou .png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1BEA6E-0062-48C1-98EA-4A66138D2C30}"/>
              </a:ext>
            </a:extLst>
          </p:cNvPr>
          <p:cNvSpPr/>
          <p:nvPr/>
        </p:nvSpPr>
        <p:spPr>
          <a:xfrm>
            <a:off x="6191392" y="2505810"/>
            <a:ext cx="1800000" cy="644908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revenir à la conversation</a:t>
            </a:r>
          </a:p>
        </p:txBody>
      </p:sp>
      <p:cxnSp>
        <p:nvCxnSpPr>
          <p:cNvPr id="15" name="Connecteur droit avec flèche 19">
            <a:extLst>
              <a:ext uri="{FF2B5EF4-FFF2-40B4-BE49-F238E27FC236}">
                <a16:creationId xmlns:a16="http://schemas.microsoft.com/office/drawing/2014/main" id="{4E0B97AB-7694-4B6B-9198-B79659FE9448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1104900" y="1684422"/>
            <a:ext cx="5086492" cy="1143842"/>
          </a:xfrm>
          <a:prstGeom prst="straightConnector1">
            <a:avLst/>
          </a:prstGeom>
          <a:ln>
            <a:solidFill>
              <a:srgbClr val="DF26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9">
            <a:extLst>
              <a:ext uri="{FF2B5EF4-FFF2-40B4-BE49-F238E27FC236}">
                <a16:creationId xmlns:a16="http://schemas.microsoft.com/office/drawing/2014/main" id="{B739CE0B-2E8C-417C-A43E-2B77A4ACCE78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987800" y="4862208"/>
            <a:ext cx="2203592" cy="0"/>
          </a:xfrm>
          <a:prstGeom prst="straightConnector1">
            <a:avLst/>
          </a:prstGeom>
          <a:ln>
            <a:solidFill>
              <a:srgbClr val="DF26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5445235-4769-4DB3-9B67-D33B54995D9F}"/>
              </a:ext>
            </a:extLst>
          </p:cNvPr>
          <p:cNvGrpSpPr/>
          <p:nvPr/>
        </p:nvGrpSpPr>
        <p:grpSpPr>
          <a:xfrm>
            <a:off x="8248851" y="0"/>
            <a:ext cx="3943149" cy="6876000"/>
            <a:chOff x="8248851" y="0"/>
            <a:chExt cx="3943149" cy="6876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326C1BA-7654-4E8C-9A71-534EA878698E}"/>
                </a:ext>
              </a:extLst>
            </p:cNvPr>
            <p:cNvSpPr/>
            <p:nvPr/>
          </p:nvSpPr>
          <p:spPr>
            <a:xfrm>
              <a:off x="8248851" y="0"/>
              <a:ext cx="3943149" cy="687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F25F767-5C6C-4045-A832-2906A670D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49480" y="1022944"/>
              <a:ext cx="3089669" cy="228466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BBDFF3-FAE8-4DA7-A76F-FF43563D7C80}"/>
                </a:ext>
              </a:extLst>
            </p:cNvPr>
            <p:cNvSpPr txBox="1"/>
            <p:nvPr/>
          </p:nvSpPr>
          <p:spPr>
            <a:xfrm>
              <a:off x="8453229" y="556172"/>
              <a:ext cx="3202965" cy="4154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fr-FR" sz="1050" dirty="0">
                  <a:solidFill>
                    <a:schemeClr val="tx2"/>
                  </a:solidFill>
                </a:rPr>
                <a:t>1/ Il est possible que la pièce jointe ne soit pas visible et dans ce cas je vois l’écran ci-dessous :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094C0DF-8FF0-47C1-865D-36C988F9BC04}"/>
                </a:ext>
              </a:extLst>
            </p:cNvPr>
            <p:cNvSpPr txBox="1"/>
            <p:nvPr/>
          </p:nvSpPr>
          <p:spPr>
            <a:xfrm>
              <a:off x="8492831" y="3546016"/>
              <a:ext cx="3202965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fr-FR" sz="1050" dirty="0">
                  <a:solidFill>
                    <a:schemeClr val="tx2"/>
                  </a:solidFill>
                </a:rPr>
                <a:t>2/ Si la pièce jointe n’est pas compatible avec les documents acceptés dans la rubrique mes documents, alors je peux uniquement le télécharger :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7575766-90FE-4865-910E-7B9B22FF74BE}"/>
                </a:ext>
              </a:extLst>
            </p:cNvPr>
            <p:cNvSpPr txBox="1"/>
            <p:nvPr/>
          </p:nvSpPr>
          <p:spPr>
            <a:xfrm>
              <a:off x="8492830" y="214802"/>
              <a:ext cx="3202965" cy="2539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fr-FR" sz="1050" b="1" dirty="0">
                  <a:solidFill>
                    <a:schemeClr val="tx2"/>
                  </a:solidFill>
                </a:rPr>
                <a:t>CAS PARTICULIERS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FC87E5C-CD4A-40E8-A57F-6F0C7A8F4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74393" y="4323110"/>
              <a:ext cx="3071489" cy="2255805"/>
            </a:xfrm>
            <a:prstGeom prst="rect">
              <a:avLst/>
            </a:prstGeom>
          </p:spPr>
        </p:pic>
      </p:grpSp>
      <p:pic>
        <p:nvPicPr>
          <p:cNvPr id="41" name="Graphic 40" descr="Touchscreen with solid fill">
            <a:extLst>
              <a:ext uri="{FF2B5EF4-FFF2-40B4-BE49-F238E27FC236}">
                <a16:creationId xmlns:a16="http://schemas.microsoft.com/office/drawing/2014/main" id="{CC20A732-420E-4393-8CF1-62C5E8CC1D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72544" y="4921578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3412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82CCF82A-406F-421A-995C-7D6930E31411}"/>
              </a:ext>
            </a:extLst>
          </p:cNvPr>
          <p:cNvGrpSpPr/>
          <p:nvPr/>
        </p:nvGrpSpPr>
        <p:grpSpPr>
          <a:xfrm>
            <a:off x="1731265" y="900508"/>
            <a:ext cx="6359411" cy="5684687"/>
            <a:chOff x="1731265" y="900508"/>
            <a:chExt cx="6359411" cy="56846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F2DD22-C414-4808-AA80-2A905A3CE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1265" y="900508"/>
              <a:ext cx="6359411" cy="5684687"/>
            </a:xfrm>
            <a:prstGeom prst="rect">
              <a:avLst/>
            </a:prstGeom>
          </p:spPr>
        </p:pic>
        <p:pic>
          <p:nvPicPr>
            <p:cNvPr id="44" name="Picture 43">
              <a:hlinkClick r:id="rId3" action="ppaction://hlinksldjump"/>
              <a:extLst>
                <a:ext uri="{FF2B5EF4-FFF2-40B4-BE49-F238E27FC236}">
                  <a16:creationId xmlns:a16="http://schemas.microsoft.com/office/drawing/2014/main" id="{B81CFEC3-FE30-4227-B16B-A8FCD829C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4884" y="5266253"/>
              <a:ext cx="707197" cy="262151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CC4D7D-329A-4EBC-B85C-0C0346A1C37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17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85C97-CEFB-4417-9F66-3742931D3C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E4192D-7EFE-412A-963F-A431EBE9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Ajouter une pièce jointe aux documents de Mon espace santé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8B0EF4-E2A5-48D4-8662-4839749D13E7}"/>
              </a:ext>
            </a:extLst>
          </p:cNvPr>
          <p:cNvSpPr/>
          <p:nvPr/>
        </p:nvSpPr>
        <p:spPr>
          <a:xfrm>
            <a:off x="8801242" y="1625862"/>
            <a:ext cx="1800000" cy="826814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modifie le nom du document si je le souhaite </a:t>
            </a:r>
            <a:br>
              <a:rPr lang="fr-FR" sz="1200" dirty="0">
                <a:solidFill>
                  <a:schemeClr val="bg1"/>
                </a:solidFill>
              </a:rPr>
            </a:br>
            <a:r>
              <a:rPr lang="fr-FR" sz="800" dirty="0">
                <a:solidFill>
                  <a:schemeClr val="bg1"/>
                </a:solidFill>
              </a:rPr>
              <a:t>(champ rempli automatiquement)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885142-2E96-423B-B6D5-12B06D1D67A4}"/>
              </a:ext>
            </a:extLst>
          </p:cNvPr>
          <p:cNvSpPr/>
          <p:nvPr/>
        </p:nvSpPr>
        <p:spPr>
          <a:xfrm>
            <a:off x="8801242" y="3637154"/>
            <a:ext cx="1800000" cy="644908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sélectionne la catégorie de mon document</a:t>
            </a:r>
          </a:p>
        </p:txBody>
      </p:sp>
      <p:cxnSp>
        <p:nvCxnSpPr>
          <p:cNvPr id="13" name="Connecteur droit avec flèche 19">
            <a:extLst>
              <a:ext uri="{FF2B5EF4-FFF2-40B4-BE49-F238E27FC236}">
                <a16:creationId xmlns:a16="http://schemas.microsoft.com/office/drawing/2014/main" id="{8F75DDB9-D9DC-48F6-A343-0AB4AFF2486F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6943725" y="1158074"/>
            <a:ext cx="1857517" cy="288956"/>
          </a:xfrm>
          <a:prstGeom prst="straightConnector1">
            <a:avLst/>
          </a:prstGeom>
          <a:ln>
            <a:solidFill>
              <a:srgbClr val="DF268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2842B79-41D4-415C-8A67-58FC3553FD4A}"/>
              </a:ext>
            </a:extLst>
          </p:cNvPr>
          <p:cNvSpPr/>
          <p:nvPr/>
        </p:nvSpPr>
        <p:spPr>
          <a:xfrm>
            <a:off x="8801242" y="2631508"/>
            <a:ext cx="1800000" cy="826814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modifie la date du document si je le souhaite </a:t>
            </a:r>
            <a:br>
              <a:rPr lang="fr-FR" sz="1200" dirty="0">
                <a:solidFill>
                  <a:schemeClr val="bg1"/>
                </a:solidFill>
              </a:rPr>
            </a:br>
            <a:r>
              <a:rPr lang="fr-FR" sz="800" dirty="0">
                <a:solidFill>
                  <a:schemeClr val="bg1"/>
                </a:solidFill>
              </a:rPr>
              <a:t>(champ rempli automatiquement)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C77DAE-8CC0-49EE-8A3C-795B028E2ED7}"/>
              </a:ext>
            </a:extLst>
          </p:cNvPr>
          <p:cNvSpPr/>
          <p:nvPr/>
        </p:nvSpPr>
        <p:spPr>
          <a:xfrm>
            <a:off x="8801242" y="4460894"/>
            <a:ext cx="1800000" cy="822424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choisis de rendre visible ou masquer le document de mes professionnels de santé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31E62A-7BA8-42CC-B48B-C435BB85026F}"/>
              </a:ext>
            </a:extLst>
          </p:cNvPr>
          <p:cNvSpPr/>
          <p:nvPr/>
        </p:nvSpPr>
        <p:spPr>
          <a:xfrm>
            <a:off x="8801242" y="5462152"/>
            <a:ext cx="1800000" cy="577913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sur ajouter pour continuer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A36D5F-ECCD-4880-9BB9-A53C54302DB7}"/>
              </a:ext>
            </a:extLst>
          </p:cNvPr>
          <p:cNvSpPr/>
          <p:nvPr/>
        </p:nvSpPr>
        <p:spPr>
          <a:xfrm>
            <a:off x="8801242" y="869117"/>
            <a:ext cx="1800000" cy="577913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sur la croix pour quitter la page à tout moment</a:t>
            </a:r>
          </a:p>
        </p:txBody>
      </p:sp>
      <p:cxnSp>
        <p:nvCxnSpPr>
          <p:cNvPr id="23" name="Connecteur droit avec flèche 19">
            <a:extLst>
              <a:ext uri="{FF2B5EF4-FFF2-40B4-BE49-F238E27FC236}">
                <a16:creationId xmlns:a16="http://schemas.microsoft.com/office/drawing/2014/main" id="{110A4F65-1644-4F83-95B9-BB84F50D2F6D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781802" y="2039269"/>
            <a:ext cx="2019440" cy="413405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19">
            <a:extLst>
              <a:ext uri="{FF2B5EF4-FFF2-40B4-BE49-F238E27FC236}">
                <a16:creationId xmlns:a16="http://schemas.microsoft.com/office/drawing/2014/main" id="{EDE04E09-42FC-4450-A039-14E650B80936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6781802" y="3044913"/>
            <a:ext cx="2019440" cy="2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19">
            <a:extLst>
              <a:ext uri="{FF2B5EF4-FFF2-40B4-BE49-F238E27FC236}">
                <a16:creationId xmlns:a16="http://schemas.microsoft.com/office/drawing/2014/main" id="{6A687153-F19E-4661-8F31-70D0A2096026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6781802" y="3509071"/>
            <a:ext cx="2019440" cy="450537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19">
            <a:extLst>
              <a:ext uri="{FF2B5EF4-FFF2-40B4-BE49-F238E27FC236}">
                <a16:creationId xmlns:a16="http://schemas.microsoft.com/office/drawing/2014/main" id="{AA18F7A2-B984-43A3-BF6D-4C5871ABDD7C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6934202" y="4383496"/>
            <a:ext cx="1867040" cy="488610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19">
            <a:extLst>
              <a:ext uri="{FF2B5EF4-FFF2-40B4-BE49-F238E27FC236}">
                <a16:creationId xmlns:a16="http://schemas.microsoft.com/office/drawing/2014/main" id="{EB03B121-C603-440B-905C-CB8419032E3A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5505450" y="5414043"/>
            <a:ext cx="3295792" cy="337066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19">
            <a:extLst>
              <a:ext uri="{FF2B5EF4-FFF2-40B4-BE49-F238E27FC236}">
                <a16:creationId xmlns:a16="http://schemas.microsoft.com/office/drawing/2014/main" id="{88EEAA81-58DE-486A-B72F-C34AA6DB6C90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1590758" y="4741820"/>
            <a:ext cx="3231523" cy="315955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16AEAA8-5F61-4580-B989-0ADC78ECB658}"/>
              </a:ext>
            </a:extLst>
          </p:cNvPr>
          <p:cNvSpPr txBox="1"/>
          <p:nvPr/>
        </p:nvSpPr>
        <p:spPr>
          <a:xfrm>
            <a:off x="347795" y="4387877"/>
            <a:ext cx="124296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000" dirty="0"/>
              <a:t>Je peux consulter ici la liste des PS qui ont accès à mes documents</a:t>
            </a:r>
          </a:p>
        </p:txBody>
      </p:sp>
      <p:pic>
        <p:nvPicPr>
          <p:cNvPr id="46" name="Graphic 45" descr="Touchscreen with solid fill">
            <a:extLst>
              <a:ext uri="{FF2B5EF4-FFF2-40B4-BE49-F238E27FC236}">
                <a16:creationId xmlns:a16="http://schemas.microsoft.com/office/drawing/2014/main" id="{4A85606B-E5CC-4E2E-A42B-8E97EBD97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3933" y="5387757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0232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9CA38ED-C297-40CA-A6F2-97146D6C8863}"/>
              </a:ext>
            </a:extLst>
          </p:cNvPr>
          <p:cNvGrpSpPr/>
          <p:nvPr/>
        </p:nvGrpSpPr>
        <p:grpSpPr>
          <a:xfrm>
            <a:off x="1731266" y="914100"/>
            <a:ext cx="7181928" cy="5671095"/>
            <a:chOff x="1731266" y="914100"/>
            <a:chExt cx="7181928" cy="56710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8D5E2D-3B22-4CA9-BEA9-565F82776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1266" y="914100"/>
              <a:ext cx="7181928" cy="5671095"/>
            </a:xfrm>
            <a:prstGeom prst="rect">
              <a:avLst/>
            </a:prstGeom>
          </p:spPr>
        </p:pic>
        <p:pic>
          <p:nvPicPr>
            <p:cNvPr id="24" name="Picture 23">
              <a:hlinkClick r:id="rId3" action="ppaction://hlinksldjump"/>
              <a:extLst>
                <a:ext uri="{FF2B5EF4-FFF2-40B4-BE49-F238E27FC236}">
                  <a16:creationId xmlns:a16="http://schemas.microsoft.com/office/drawing/2014/main" id="{92320765-B141-42BB-8ACE-3E54258BB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2048" y="2706429"/>
              <a:ext cx="506012" cy="506012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840D63-B15D-40F2-B5DD-7DA8F07DB05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18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3F4D0-E3A3-44A1-8729-2642BA8BDB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8682B4-A73E-416A-9F44-4E31BDD12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Ajouter une pièce jointe aux documents de Mon espace santé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4BBAB4-E94E-4230-B353-5579F6E2C318}"/>
              </a:ext>
            </a:extLst>
          </p:cNvPr>
          <p:cNvSpPr txBox="1"/>
          <p:nvPr/>
        </p:nvSpPr>
        <p:spPr>
          <a:xfrm>
            <a:off x="9235409" y="5404931"/>
            <a:ext cx="1988638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000" dirty="0"/>
              <a:t>Une notification m’indique que le document a bien été ajouté.</a:t>
            </a:r>
          </a:p>
          <a:p>
            <a:r>
              <a:rPr lang="fr-FR" sz="1000" dirty="0"/>
              <a:t>Je peux le retrouver dans la rubrique Documents de Mon espace santé</a:t>
            </a:r>
          </a:p>
        </p:txBody>
      </p:sp>
      <p:cxnSp>
        <p:nvCxnSpPr>
          <p:cNvPr id="15" name="Connecteur droit avec flèche 19">
            <a:extLst>
              <a:ext uri="{FF2B5EF4-FFF2-40B4-BE49-F238E27FC236}">
                <a16:creationId xmlns:a16="http://schemas.microsoft.com/office/drawing/2014/main" id="{7B076CE3-C83D-454E-A7AC-8D524EAFF4AA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6545179" y="5835818"/>
            <a:ext cx="2690230" cy="416097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57CB909-AFA2-4A48-91E0-F9CD9A405DF9}"/>
              </a:ext>
            </a:extLst>
          </p:cNvPr>
          <p:cNvSpPr/>
          <p:nvPr/>
        </p:nvSpPr>
        <p:spPr>
          <a:xfrm>
            <a:off x="9297942" y="2623526"/>
            <a:ext cx="1800000" cy="644908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répondre à un professionnel de santé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D4F4CFE6-1FC6-4869-9A82-C9C87CAD3F3C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8470232" y="2945980"/>
            <a:ext cx="827710" cy="0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 descr="Touchscreen with solid fill">
            <a:extLst>
              <a:ext uri="{FF2B5EF4-FFF2-40B4-BE49-F238E27FC236}">
                <a16:creationId xmlns:a16="http://schemas.microsoft.com/office/drawing/2014/main" id="{1CAD31B5-1AE5-4245-A4A4-688B42D9A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9054" y="3026719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311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2302B3-D42E-48B0-B901-D7608C75B53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948633" y="1914244"/>
            <a:ext cx="8243242" cy="4067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kern="1200" dirty="0">
                <a:solidFill>
                  <a:srgbClr val="DF2680"/>
                </a:solidFill>
                <a:latin typeface="+mn-lt"/>
                <a:ea typeface="+mn-ea"/>
                <a:cs typeface="+mn-cs"/>
              </a:rPr>
              <a:t>Ce pas à pas détaille m’explique comment utiliser ma messagerie et échanger avec mes professionnels de santé</a:t>
            </a:r>
          </a:p>
          <a:p>
            <a:pPr marL="0" indent="0">
              <a:buNone/>
            </a:pPr>
            <a:r>
              <a: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Grâce à ce pas à pas je serai en mesure de :</a:t>
            </a:r>
          </a:p>
          <a:p>
            <a:r>
              <a: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Visualiser mes messages et les éventuelles pièces jointes associées</a:t>
            </a:r>
          </a:p>
          <a:p>
            <a:r>
              <a: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Répondre à un message qui m’a été envoyé par un professionnel de santé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fr-FR" sz="15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Attention : Je ne peux pas écrire à un professionnel de santé qui ne m’a pas encore envoyé un message !</a:t>
            </a:r>
          </a:p>
          <a:p>
            <a:r>
              <a: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Envoyer des documents (notamment la synthèse de mon profil médical) à un professionnel de santé </a:t>
            </a:r>
            <a:r>
              <a:rPr lang="fr-F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 une conversation a déjà été initiée avec ce PS)</a:t>
            </a:r>
          </a:p>
          <a:p>
            <a:r>
              <a: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Enregistrer une pièce jointes reçues dans la les documents de Mon espace santé pour ne plus les perdre</a:t>
            </a:r>
            <a:endParaRPr lang="fr-FR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D6CCD6-B3BD-4942-853E-05FF941B96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80FBBF-0F7D-4420-B17B-EC1AA88DA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Bienvenue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4CAB8-1CE2-4A5B-A4ED-33BA9852C1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Graphic 5" descr="Bullseye with solid fill">
            <a:extLst>
              <a:ext uri="{FF2B5EF4-FFF2-40B4-BE49-F238E27FC236}">
                <a16:creationId xmlns:a16="http://schemas.microsoft.com/office/drawing/2014/main" id="{BC249785-8C78-4FE1-B575-AA734826A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5391" y="18164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9137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D1065-6C10-41D7-A3B4-25A780AD85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19</a:t>
            </a:fld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4583FE-9BBA-454E-B4AF-5D752E8ACA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AB7A00-CEB8-4AC8-A0C5-10BA51DEB4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787" y="2966538"/>
            <a:ext cx="9844654" cy="682625"/>
          </a:xfrm>
        </p:spPr>
        <p:txBody>
          <a:bodyPr>
            <a:normAutofit/>
          </a:bodyPr>
          <a:lstStyle/>
          <a:p>
            <a:r>
              <a:rPr lang="fr-FR" dirty="0"/>
              <a:t>Répondre à un message</a:t>
            </a:r>
          </a:p>
        </p:txBody>
      </p:sp>
    </p:spTree>
    <p:extLst>
      <p:ext uri="{BB962C8B-B14F-4D97-AF65-F5344CB8AC3E}">
        <p14:creationId xmlns:p14="http://schemas.microsoft.com/office/powerpoint/2010/main" val="135692862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162FE6B3-E14E-40D3-AA67-2A3C118232F8}"/>
              </a:ext>
            </a:extLst>
          </p:cNvPr>
          <p:cNvGrpSpPr/>
          <p:nvPr/>
        </p:nvGrpSpPr>
        <p:grpSpPr>
          <a:xfrm>
            <a:off x="2239125" y="900508"/>
            <a:ext cx="7280604" cy="5625922"/>
            <a:chOff x="2239125" y="900508"/>
            <a:chExt cx="7280604" cy="562592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EFB4E1D-CD49-4C99-907C-5A7471AE9050}"/>
                </a:ext>
              </a:extLst>
            </p:cNvPr>
            <p:cNvGrpSpPr/>
            <p:nvPr/>
          </p:nvGrpSpPr>
          <p:grpSpPr>
            <a:xfrm>
              <a:off x="2239125" y="900508"/>
              <a:ext cx="7280604" cy="5625922"/>
              <a:chOff x="2239125" y="900508"/>
              <a:chExt cx="7280604" cy="562592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D51A1AD-E3CD-40F0-A598-161B4657E9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39125" y="900508"/>
                <a:ext cx="7280604" cy="5625922"/>
              </a:xfrm>
              <a:prstGeom prst="rect">
                <a:avLst/>
              </a:prstGeom>
            </p:spPr>
          </p:pic>
          <p:pic>
            <p:nvPicPr>
              <p:cNvPr id="41" name="Picture 4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79EEDD93-82E6-4B66-846D-4C4017CD0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8357" y="3461268"/>
                <a:ext cx="1066892" cy="280440"/>
              </a:xfrm>
              <a:prstGeom prst="rect">
                <a:avLst/>
              </a:prstGeom>
            </p:spPr>
          </p:pic>
        </p:grpSp>
        <p:pic>
          <p:nvPicPr>
            <p:cNvPr id="50" name="Picture 49">
              <a:hlinkClick r:id="rId5" action="ppaction://hlinksldjump"/>
              <a:extLst>
                <a:ext uri="{FF2B5EF4-FFF2-40B4-BE49-F238E27FC236}">
                  <a16:creationId xmlns:a16="http://schemas.microsoft.com/office/drawing/2014/main" id="{2426798F-7954-4CCC-9D49-D062F3CED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1770" y="3461268"/>
              <a:ext cx="1329043" cy="304826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895156-A93C-434E-94CF-A81479000E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20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3DC19F-19AB-4178-BFD2-1CB357B2C2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B37088-FB0A-4693-AA06-BF4E5929D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réponds à un message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95B622-46B3-4C78-A0E6-11D3612447B7}"/>
              </a:ext>
            </a:extLst>
          </p:cNvPr>
          <p:cNvSpPr/>
          <p:nvPr/>
        </p:nvSpPr>
        <p:spPr>
          <a:xfrm>
            <a:off x="9867201" y="1041986"/>
            <a:ext cx="1800000" cy="821568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ajouter un ou plusieurs documents en pièces jointes</a:t>
            </a:r>
          </a:p>
        </p:txBody>
      </p:sp>
      <p:cxnSp>
        <p:nvCxnSpPr>
          <p:cNvPr id="9" name="Connecteur droit avec flèche 19">
            <a:extLst>
              <a:ext uri="{FF2B5EF4-FFF2-40B4-BE49-F238E27FC236}">
                <a16:creationId xmlns:a16="http://schemas.microsoft.com/office/drawing/2014/main" id="{23EB22B2-1CCA-477F-8208-BAF5F11451BA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331035" y="1452770"/>
            <a:ext cx="3536166" cy="1766534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4">
            <a:extLst>
              <a:ext uri="{FF2B5EF4-FFF2-40B4-BE49-F238E27FC236}">
                <a16:creationId xmlns:a16="http://schemas.microsoft.com/office/drawing/2014/main" id="{7D0F5719-95BD-479E-9CC6-81D8FF847CB0}"/>
              </a:ext>
            </a:extLst>
          </p:cNvPr>
          <p:cNvSpPr txBox="1"/>
          <p:nvPr/>
        </p:nvSpPr>
        <p:spPr>
          <a:xfrm>
            <a:off x="255599" y="904820"/>
            <a:ext cx="1731742" cy="3416320"/>
          </a:xfrm>
          <a:prstGeom prst="rect">
            <a:avLst/>
          </a:prstGeom>
          <a:solidFill>
            <a:srgbClr val="0B48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Lorsque je réponds à mon professionnel de santé, un brouillon est automatiquement créé : la mention « Brouillon » s’affiche sur la conversation, dans la liste des conversations</a:t>
            </a:r>
          </a:p>
          <a:p>
            <a:pPr algn="ctr"/>
            <a:endParaRPr lang="fr-FR" sz="1200" b="1" dirty="0">
              <a:solidFill>
                <a:schemeClr val="bg1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Si je quitte la page de saisie, je peux à tout moment revenir et retrouver le contenu que j’ai commencé à saisir</a:t>
            </a:r>
          </a:p>
        </p:txBody>
      </p:sp>
      <p:cxnSp>
        <p:nvCxnSpPr>
          <p:cNvPr id="12" name="Connecteur droit avec flèche 19">
            <a:extLst>
              <a:ext uri="{FF2B5EF4-FFF2-40B4-BE49-F238E27FC236}">
                <a16:creationId xmlns:a16="http://schemas.microsoft.com/office/drawing/2014/main" id="{32672AAE-2D10-4F80-BD2C-01A96C8C0BA0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987341" y="2612980"/>
            <a:ext cx="1238459" cy="172134"/>
          </a:xfrm>
          <a:prstGeom prst="straightConnector1">
            <a:avLst/>
          </a:prstGeom>
          <a:ln>
            <a:solidFill>
              <a:srgbClr val="2253A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9">
            <a:extLst>
              <a:ext uri="{FF2B5EF4-FFF2-40B4-BE49-F238E27FC236}">
                <a16:creationId xmlns:a16="http://schemas.microsoft.com/office/drawing/2014/main" id="{4AD163C7-C7A0-48E8-8BCC-5425AE14EC82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987341" y="2612980"/>
            <a:ext cx="3261992" cy="3559220"/>
          </a:xfrm>
          <a:prstGeom prst="straightConnector1">
            <a:avLst/>
          </a:prstGeom>
          <a:ln>
            <a:solidFill>
              <a:srgbClr val="2253A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E4A281C-A6D6-4B70-AFC4-A28E2F4E13B6}"/>
              </a:ext>
            </a:extLst>
          </p:cNvPr>
          <p:cNvSpPr/>
          <p:nvPr/>
        </p:nvSpPr>
        <p:spPr>
          <a:xfrm>
            <a:off x="9867201" y="2570769"/>
            <a:ext cx="1800000" cy="1142699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ajouter une synthèse de mon profil médical (PDF) et l’envoyer à mon professionnel de santé</a:t>
            </a:r>
          </a:p>
        </p:txBody>
      </p:sp>
      <p:cxnSp>
        <p:nvCxnSpPr>
          <p:cNvPr id="19" name="Connecteur droit avec flèche 19">
            <a:extLst>
              <a:ext uri="{FF2B5EF4-FFF2-40B4-BE49-F238E27FC236}">
                <a16:creationId xmlns:a16="http://schemas.microsoft.com/office/drawing/2014/main" id="{D3235DE7-9107-4009-BC4A-117DEE41A6DE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7653867" y="3142119"/>
            <a:ext cx="2213334" cy="464609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5210318-49C2-45A5-AEC4-2F7EEB79FEDB}"/>
              </a:ext>
            </a:extLst>
          </p:cNvPr>
          <p:cNvSpPr/>
          <p:nvPr/>
        </p:nvSpPr>
        <p:spPr>
          <a:xfrm>
            <a:off x="9867201" y="5325835"/>
            <a:ext cx="1800000" cy="571350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envoyer mon message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59BBB-A5D0-4F2B-B512-C577EE752A87}"/>
              </a:ext>
            </a:extLst>
          </p:cNvPr>
          <p:cNvSpPr txBox="1"/>
          <p:nvPr/>
        </p:nvSpPr>
        <p:spPr>
          <a:xfrm>
            <a:off x="9795301" y="3744776"/>
            <a:ext cx="1943799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900" i="1" dirty="0">
                <a:solidFill>
                  <a:schemeClr val="tx2"/>
                </a:solidFill>
              </a:rPr>
              <a:t>La synthèse est automatiquement générée et ajoutée en pièces jointes de mon message.</a:t>
            </a:r>
          </a:p>
        </p:txBody>
      </p:sp>
      <p:cxnSp>
        <p:nvCxnSpPr>
          <p:cNvPr id="30" name="Connecteur droit avec flèche 19">
            <a:extLst>
              <a:ext uri="{FF2B5EF4-FFF2-40B4-BE49-F238E27FC236}">
                <a16:creationId xmlns:a16="http://schemas.microsoft.com/office/drawing/2014/main" id="{7ED72CA3-B56C-4469-AC38-EC7E8BC94614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8881533" y="5611510"/>
            <a:ext cx="985668" cy="0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CE01B69-25DB-4A31-A382-10734776E31D}"/>
              </a:ext>
            </a:extLst>
          </p:cNvPr>
          <p:cNvSpPr/>
          <p:nvPr/>
        </p:nvSpPr>
        <p:spPr>
          <a:xfrm>
            <a:off x="196125" y="5302626"/>
            <a:ext cx="1800000" cy="704625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supprimer le brouillon si je le souhaite</a:t>
            </a:r>
          </a:p>
        </p:txBody>
      </p:sp>
      <p:cxnSp>
        <p:nvCxnSpPr>
          <p:cNvPr id="36" name="Connecteur droit avec flèche 19">
            <a:extLst>
              <a:ext uri="{FF2B5EF4-FFF2-40B4-BE49-F238E27FC236}">
                <a16:creationId xmlns:a16="http://schemas.microsoft.com/office/drawing/2014/main" id="{361DB71A-C4D5-49BC-BE97-D8BC1DCF4765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1996125" y="5654939"/>
            <a:ext cx="3346342" cy="0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phic 42" descr="Touchscreen with solid fill">
            <a:extLst>
              <a:ext uri="{FF2B5EF4-FFF2-40B4-BE49-F238E27FC236}">
                <a16:creationId xmlns:a16="http://schemas.microsoft.com/office/drawing/2014/main" id="{589ED1B9-20BE-4947-B865-84DAB835E0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05035" y="3660899"/>
            <a:ext cx="252000" cy="252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10C2ADA5-7894-4153-8FCC-9D7D1372B3B7}"/>
              </a:ext>
            </a:extLst>
          </p:cNvPr>
          <p:cNvSpPr/>
          <p:nvPr/>
        </p:nvSpPr>
        <p:spPr>
          <a:xfrm>
            <a:off x="9867200" y="4510805"/>
            <a:ext cx="1800000" cy="571350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saisis ici le contenu de mon message</a:t>
            </a:r>
          </a:p>
        </p:txBody>
      </p:sp>
      <p:cxnSp>
        <p:nvCxnSpPr>
          <p:cNvPr id="45" name="Connecteur droit avec flèche 19">
            <a:extLst>
              <a:ext uri="{FF2B5EF4-FFF2-40B4-BE49-F238E27FC236}">
                <a16:creationId xmlns:a16="http://schemas.microsoft.com/office/drawing/2014/main" id="{9D459C2E-2DFC-4C8E-9BF4-E922C9DE9AC1}"/>
              </a:ext>
            </a:extLst>
          </p:cNvPr>
          <p:cNvCxnSpPr>
            <a:cxnSpLocks/>
            <a:stCxn id="44" idx="1"/>
          </p:cNvCxnSpPr>
          <p:nvPr/>
        </p:nvCxnSpPr>
        <p:spPr>
          <a:xfrm flipH="1">
            <a:off x="8760534" y="4796480"/>
            <a:ext cx="1106666" cy="18160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F4C5776-316A-4A10-B8FD-8FE92A383B63}"/>
              </a:ext>
            </a:extLst>
          </p:cNvPr>
          <p:cNvSpPr txBox="1"/>
          <p:nvPr/>
        </p:nvSpPr>
        <p:spPr>
          <a:xfrm>
            <a:off x="9800561" y="1836344"/>
            <a:ext cx="1819922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900" i="1" dirty="0">
                <a:solidFill>
                  <a:schemeClr val="tx2"/>
                </a:solidFill>
              </a:rPr>
              <a:t>La taille de l’ensemble des documents  en pièces jointes ne doit pas excéder 10Mo.</a:t>
            </a:r>
          </a:p>
        </p:txBody>
      </p:sp>
      <p:pic>
        <p:nvPicPr>
          <p:cNvPr id="53" name="Graphic 52" descr="Touchscreen with solid fill">
            <a:extLst>
              <a:ext uri="{FF2B5EF4-FFF2-40B4-BE49-F238E27FC236}">
                <a16:creationId xmlns:a16="http://schemas.microsoft.com/office/drawing/2014/main" id="{53A3CD3D-EB5C-436F-85CA-C0CD3AB52E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63717" y="3687299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2738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895156-A93C-434E-94CF-A81479000E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21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3DC19F-19AB-4178-BFD2-1CB357B2C2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B37088-FB0A-4693-AA06-BF4E5929D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réponds à un message</a:t>
            </a:r>
          </a:p>
        </p:txBody>
      </p:sp>
      <p:pic>
        <p:nvPicPr>
          <p:cNvPr id="3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504A6660-4926-1AF9-5AE4-D18068ED1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23" y="1246068"/>
            <a:ext cx="8462386" cy="33861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BDB4D4-3982-C6A7-8706-9F139B6A93FF}"/>
              </a:ext>
            </a:extLst>
          </p:cNvPr>
          <p:cNvSpPr/>
          <p:nvPr/>
        </p:nvSpPr>
        <p:spPr>
          <a:xfrm>
            <a:off x="10043047" y="899634"/>
            <a:ext cx="1800000" cy="2186469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b="1" dirty="0">
                <a:ea typeface="+mn-lt"/>
                <a:cs typeface="+mn-lt"/>
              </a:rPr>
              <a:t>Après avoir cliqué sur le champ des destinataires, une liste s’affiche avec les PS à qui l’usager à le droit d’écrire (donc les PS qui ont déjà écrit à l’usager et qui n’ont pas mis fin aux échanges)</a:t>
            </a:r>
            <a:endParaRPr lang="fr-FR" dirty="0"/>
          </a:p>
        </p:txBody>
      </p:sp>
      <p:cxnSp>
        <p:nvCxnSpPr>
          <p:cNvPr id="14" name="Connecteur droit avec flèche 19">
            <a:extLst>
              <a:ext uri="{FF2B5EF4-FFF2-40B4-BE49-F238E27FC236}">
                <a16:creationId xmlns:a16="http://schemas.microsoft.com/office/drawing/2014/main" id="{BBE937FA-5C66-1D67-A47A-89A68530FB99}"/>
              </a:ext>
            </a:extLst>
          </p:cNvPr>
          <p:cNvCxnSpPr>
            <a:cxnSpLocks/>
          </p:cNvCxnSpPr>
          <p:nvPr/>
        </p:nvCxnSpPr>
        <p:spPr>
          <a:xfrm flipH="1" flipV="1">
            <a:off x="8651678" y="1783389"/>
            <a:ext cx="1391368" cy="408893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F7973A3-67C2-6FDF-1C13-DF8E36DE57A8}"/>
              </a:ext>
            </a:extLst>
          </p:cNvPr>
          <p:cNvSpPr/>
          <p:nvPr/>
        </p:nvSpPr>
        <p:spPr>
          <a:xfrm>
            <a:off x="10043046" y="3302864"/>
            <a:ext cx="1800000" cy="1139767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b="1" dirty="0">
                <a:ea typeface="+mn-lt"/>
                <a:cs typeface="+mn-lt"/>
              </a:rPr>
              <a:t>Sujet - l’usager peut rédiger le texte de son choix dans la limite de 80 caractères.</a:t>
            </a:r>
            <a:endParaRPr lang="fr-FR" dirty="0"/>
          </a:p>
        </p:txBody>
      </p:sp>
      <p:cxnSp>
        <p:nvCxnSpPr>
          <p:cNvPr id="17" name="Connecteur droit avec flèche 19">
            <a:extLst>
              <a:ext uri="{FF2B5EF4-FFF2-40B4-BE49-F238E27FC236}">
                <a16:creationId xmlns:a16="http://schemas.microsoft.com/office/drawing/2014/main" id="{59232D9A-2711-0E8C-FC9A-FB4E2754CB1C}"/>
              </a:ext>
            </a:extLst>
          </p:cNvPr>
          <p:cNvCxnSpPr>
            <a:cxnSpLocks/>
          </p:cNvCxnSpPr>
          <p:nvPr/>
        </p:nvCxnSpPr>
        <p:spPr>
          <a:xfrm flipH="1" flipV="1">
            <a:off x="4808181" y="2059717"/>
            <a:ext cx="5243238" cy="1857530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80A4B58-9B7F-80EA-2851-8E73324A8371}"/>
              </a:ext>
            </a:extLst>
          </p:cNvPr>
          <p:cNvSpPr/>
          <p:nvPr/>
        </p:nvSpPr>
        <p:spPr>
          <a:xfrm>
            <a:off x="982782" y="4927346"/>
            <a:ext cx="1800000" cy="1139767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b="1" dirty="0">
                <a:ea typeface="+mn-lt"/>
                <a:cs typeface="+mn-lt"/>
              </a:rPr>
              <a:t>Vous pouvez ajouter un document en pièce jointe </a:t>
            </a:r>
            <a:endParaRPr lang="fr-FR" sz="1200" b="1" dirty="0"/>
          </a:p>
        </p:txBody>
      </p:sp>
      <p:cxnSp>
        <p:nvCxnSpPr>
          <p:cNvPr id="7" name="Connecteur droit avec flèche 19">
            <a:extLst>
              <a:ext uri="{FF2B5EF4-FFF2-40B4-BE49-F238E27FC236}">
                <a16:creationId xmlns:a16="http://schemas.microsoft.com/office/drawing/2014/main" id="{20511F31-1717-88F6-DBF7-5B6F72611164}"/>
              </a:ext>
            </a:extLst>
          </p:cNvPr>
          <p:cNvCxnSpPr>
            <a:cxnSpLocks/>
          </p:cNvCxnSpPr>
          <p:nvPr/>
        </p:nvCxnSpPr>
        <p:spPr>
          <a:xfrm flipV="1">
            <a:off x="1870387" y="2528642"/>
            <a:ext cx="1665003" cy="2393442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E543CB1-8901-50E2-5638-D57BDAA22B19}"/>
              </a:ext>
            </a:extLst>
          </p:cNvPr>
          <p:cNvSpPr/>
          <p:nvPr/>
        </p:nvSpPr>
        <p:spPr>
          <a:xfrm>
            <a:off x="4776035" y="4726380"/>
            <a:ext cx="1800000" cy="1993877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b="1" dirty="0">
                <a:ea typeface="+mn-lt"/>
                <a:cs typeface="+mn-lt"/>
              </a:rPr>
              <a:t>Ajouter son profil médical en un clic : le document PDF, correspondant au profil médical, est alors généré et inséré en tant que pièce jointe dans message en cours de rédaction</a:t>
            </a:r>
            <a:endParaRPr lang="fr-FR" b="1" dirty="0"/>
          </a:p>
          <a:p>
            <a:pPr algn="ctr"/>
            <a:endParaRPr lang="fr-FR" sz="1200" b="1" dirty="0"/>
          </a:p>
        </p:txBody>
      </p:sp>
      <p:cxnSp>
        <p:nvCxnSpPr>
          <p:cNvPr id="9" name="Connecteur droit avec flèche 19">
            <a:extLst>
              <a:ext uri="{FF2B5EF4-FFF2-40B4-BE49-F238E27FC236}">
                <a16:creationId xmlns:a16="http://schemas.microsoft.com/office/drawing/2014/main" id="{AAD553DE-742A-AD09-C05E-41A6A11C5F97}"/>
              </a:ext>
            </a:extLst>
          </p:cNvPr>
          <p:cNvCxnSpPr>
            <a:cxnSpLocks/>
          </p:cNvCxnSpPr>
          <p:nvPr/>
        </p:nvCxnSpPr>
        <p:spPr>
          <a:xfrm flipH="1" flipV="1">
            <a:off x="4950534" y="2503523"/>
            <a:ext cx="721479" cy="2242715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52" descr="Touchscreen with solid fill">
            <a:extLst>
              <a:ext uri="{FF2B5EF4-FFF2-40B4-BE49-F238E27FC236}">
                <a16:creationId xmlns:a16="http://schemas.microsoft.com/office/drawing/2014/main" id="{D256AE97-1256-3122-EF46-A5421ECE8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5541" y="2514991"/>
            <a:ext cx="252000" cy="252000"/>
          </a:xfrm>
          <a:prstGeom prst="rect">
            <a:avLst/>
          </a:prstGeom>
        </p:spPr>
      </p:pic>
      <p:pic>
        <p:nvPicPr>
          <p:cNvPr id="13" name="Graphic 52" descr="Touchscreen with solid fill">
            <a:extLst>
              <a:ext uri="{FF2B5EF4-FFF2-40B4-BE49-F238E27FC236}">
                <a16:creationId xmlns:a16="http://schemas.microsoft.com/office/drawing/2014/main" id="{2DC74E85-20DB-C9B6-30DB-44CBB416A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51804" y="1744617"/>
            <a:ext cx="252000" cy="252000"/>
          </a:xfrm>
          <a:prstGeom prst="rect">
            <a:avLst/>
          </a:prstGeom>
        </p:spPr>
      </p:pic>
      <p:pic>
        <p:nvPicPr>
          <p:cNvPr id="15" name="Graphic 52" descr="Touchscreen with solid fill">
            <a:extLst>
              <a:ext uri="{FF2B5EF4-FFF2-40B4-BE49-F238E27FC236}">
                <a16:creationId xmlns:a16="http://schemas.microsoft.com/office/drawing/2014/main" id="{D810CD91-2B97-1AF5-C59E-734033A29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83673" y="2079562"/>
            <a:ext cx="252000" cy="252000"/>
          </a:xfrm>
          <a:prstGeom prst="rect">
            <a:avLst/>
          </a:prstGeom>
        </p:spPr>
      </p:pic>
      <p:pic>
        <p:nvPicPr>
          <p:cNvPr id="18" name="Graphic 52" descr="Touchscreen with solid fill">
            <a:extLst>
              <a:ext uri="{FF2B5EF4-FFF2-40B4-BE49-F238E27FC236}">
                <a16:creationId xmlns:a16="http://schemas.microsoft.com/office/drawing/2014/main" id="{C7BFD378-5253-BED4-C8C6-ECE6B8B4F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1606" y="2481496"/>
            <a:ext cx="252000" cy="25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DCBB991-88C3-1EC0-FA15-E4294299D8DF}"/>
              </a:ext>
            </a:extLst>
          </p:cNvPr>
          <p:cNvSpPr/>
          <p:nvPr/>
        </p:nvSpPr>
        <p:spPr>
          <a:xfrm>
            <a:off x="9348034" y="4868732"/>
            <a:ext cx="1800000" cy="1139767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b="1" dirty="0">
                <a:ea typeface="+mn-lt"/>
                <a:cs typeface="+mn-lt"/>
              </a:rPr>
              <a:t>Cliquer sur « Envoyer » afin d’envoyer le message au professionnel de santé.</a:t>
            </a:r>
            <a:endParaRPr lang="fr-FR" dirty="0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3CEEDB74-48E7-C241-9C08-C36594D0E1FD}"/>
              </a:ext>
            </a:extLst>
          </p:cNvPr>
          <p:cNvCxnSpPr>
            <a:cxnSpLocks/>
          </p:cNvCxnSpPr>
          <p:nvPr/>
        </p:nvCxnSpPr>
        <p:spPr>
          <a:xfrm flipH="1" flipV="1">
            <a:off x="8827524" y="4261982"/>
            <a:ext cx="1399741" cy="626607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52" descr="Touchscreen with solid fill">
            <a:extLst>
              <a:ext uri="{FF2B5EF4-FFF2-40B4-BE49-F238E27FC236}">
                <a16:creationId xmlns:a16="http://schemas.microsoft.com/office/drawing/2014/main" id="{A496EB6B-743A-1A91-89CB-E7BFD573D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7650" y="4198089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587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D1065-6C10-41D7-A3B4-25A780AD85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22</a:t>
            </a:fld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4583FE-9BBA-454E-B4AF-5D752E8ACA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AB7A00-CEB8-4AC8-A0C5-10BA51DEB4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787" y="2966538"/>
            <a:ext cx="9844654" cy="682625"/>
          </a:xfrm>
        </p:spPr>
        <p:txBody>
          <a:bodyPr>
            <a:normAutofit/>
          </a:bodyPr>
          <a:lstStyle/>
          <a:p>
            <a:r>
              <a:rPr lang="fr-FR" dirty="0"/>
              <a:t>Ajouter un document à mon message</a:t>
            </a:r>
          </a:p>
        </p:txBody>
      </p:sp>
    </p:spTree>
    <p:extLst>
      <p:ext uri="{BB962C8B-B14F-4D97-AF65-F5344CB8AC3E}">
        <p14:creationId xmlns:p14="http://schemas.microsoft.com/office/powerpoint/2010/main" val="100320273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09A0E572-3CD7-442C-973F-B281994AC71B}"/>
              </a:ext>
            </a:extLst>
          </p:cNvPr>
          <p:cNvGrpSpPr/>
          <p:nvPr/>
        </p:nvGrpSpPr>
        <p:grpSpPr>
          <a:xfrm>
            <a:off x="2239126" y="900508"/>
            <a:ext cx="7322724" cy="5625922"/>
            <a:chOff x="2239126" y="900508"/>
            <a:chExt cx="7322724" cy="562592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5A31032-6481-4CEF-BF12-1AA590C64CA4}"/>
                </a:ext>
              </a:extLst>
            </p:cNvPr>
            <p:cNvGrpSpPr/>
            <p:nvPr/>
          </p:nvGrpSpPr>
          <p:grpSpPr>
            <a:xfrm>
              <a:off x="2239126" y="900508"/>
              <a:ext cx="7322724" cy="5625922"/>
              <a:chOff x="2239126" y="900508"/>
              <a:chExt cx="7322724" cy="5625922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2F114F9D-446B-4F92-BFF4-521A90E4DBA6}"/>
                  </a:ext>
                </a:extLst>
              </p:cNvPr>
              <p:cNvGrpSpPr/>
              <p:nvPr/>
            </p:nvGrpSpPr>
            <p:grpSpPr>
              <a:xfrm>
                <a:off x="2239126" y="900508"/>
                <a:ext cx="7322724" cy="5625922"/>
                <a:chOff x="2239126" y="900508"/>
                <a:chExt cx="7322724" cy="5625922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D992EB8B-9036-4F75-967D-7A3FBD1501FD}"/>
                    </a:ext>
                  </a:extLst>
                </p:cNvPr>
                <p:cNvGrpSpPr/>
                <p:nvPr/>
              </p:nvGrpSpPr>
              <p:grpSpPr>
                <a:xfrm>
                  <a:off x="2239126" y="900508"/>
                  <a:ext cx="7322724" cy="5625922"/>
                  <a:chOff x="2239126" y="900508"/>
                  <a:chExt cx="7322724" cy="5625922"/>
                </a:xfrm>
              </p:grpSpPr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990FAE0F-F315-41AE-BC8E-8574010B1E00}"/>
                      </a:ext>
                    </a:extLst>
                  </p:cNvPr>
                  <p:cNvGrpSpPr/>
                  <p:nvPr/>
                </p:nvGrpSpPr>
                <p:grpSpPr>
                  <a:xfrm>
                    <a:off x="2239126" y="900508"/>
                    <a:ext cx="7322724" cy="5625922"/>
                    <a:chOff x="2239126" y="900508"/>
                    <a:chExt cx="7322724" cy="5625922"/>
                  </a:xfrm>
                </p:grpSpPr>
                <p:pic>
                  <p:nvPicPr>
                    <p:cNvPr id="5" name="Picture 4">
                      <a:extLst>
                        <a:ext uri="{FF2B5EF4-FFF2-40B4-BE49-F238E27FC236}">
                          <a16:creationId xmlns:a16="http://schemas.microsoft.com/office/drawing/2014/main" id="{BE28BF46-196E-47BE-95F4-BEAE77C4C43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2239126" y="900508"/>
                      <a:ext cx="7322724" cy="562592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3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id="{501A73A8-ECE1-4C49-A4F7-4A4D17D0570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4164562" y="4176388"/>
                      <a:ext cx="2200847" cy="79254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36" name="Picture 35">
                    <a:hlinkClick r:id="rId5" action="ppaction://hlinksldjump"/>
                    <a:extLst>
                      <a:ext uri="{FF2B5EF4-FFF2-40B4-BE49-F238E27FC236}">
                        <a16:creationId xmlns:a16="http://schemas.microsoft.com/office/drawing/2014/main" id="{003D1787-EAD9-4E1F-9503-B07B4992D19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369736" y="4142549"/>
                    <a:ext cx="2200847" cy="79254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8" name="Picture 37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BEC69A07-4CA9-4ABC-8745-AFD0159033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70489" y="3316108"/>
                  <a:ext cx="2200847" cy="792549"/>
                </a:xfrm>
                <a:prstGeom prst="rect">
                  <a:avLst/>
                </a:prstGeom>
              </p:spPr>
            </p:pic>
          </p:grpSp>
          <p:pic>
            <p:nvPicPr>
              <p:cNvPr id="33" name="Picture 3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20F0B0B6-97B8-45D1-8E1E-AB607E23B1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78789" y="3447986"/>
                <a:ext cx="2121592" cy="652329"/>
              </a:xfrm>
              <a:prstGeom prst="rect">
                <a:avLst/>
              </a:prstGeom>
            </p:spPr>
          </p:pic>
        </p:grpSp>
        <p:pic>
          <p:nvPicPr>
            <p:cNvPr id="52" name="Picture 51">
              <a:hlinkClick r:id="rId11" action="ppaction://hlinksldjump"/>
              <a:extLst>
                <a:ext uri="{FF2B5EF4-FFF2-40B4-BE49-F238E27FC236}">
                  <a16:creationId xmlns:a16="http://schemas.microsoft.com/office/drawing/2014/main" id="{D907D0E1-0E52-49AC-A7DC-973DC6D6D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41336" y="2367117"/>
              <a:ext cx="670618" cy="512108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4EEFB7-F321-40CA-B376-4D1C8CB2EA2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23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4ED5-D681-471C-8054-2B5E59120F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D1A6A7-826A-4F69-BB7A-1A0FB483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J’ajoute un document à mon message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645A7-5D84-4DC4-A283-6E9279C56559}"/>
              </a:ext>
            </a:extLst>
          </p:cNvPr>
          <p:cNvSpPr/>
          <p:nvPr/>
        </p:nvSpPr>
        <p:spPr>
          <a:xfrm>
            <a:off x="9867201" y="2663709"/>
            <a:ext cx="1800000" cy="1142699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sélectionner un ou plusieurs fichiers présent sur mon appareil (ordinateur, smartphone)</a:t>
            </a:r>
          </a:p>
        </p:txBody>
      </p:sp>
      <p:cxnSp>
        <p:nvCxnSpPr>
          <p:cNvPr id="10" name="Connecteur droit avec flèche 19">
            <a:extLst>
              <a:ext uri="{FF2B5EF4-FFF2-40B4-BE49-F238E27FC236}">
                <a16:creationId xmlns:a16="http://schemas.microsoft.com/office/drawing/2014/main" id="{2D03C65F-7AF4-4252-9272-BC8948C27191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492359" y="3235059"/>
            <a:ext cx="1374842" cy="296421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ECEB9-6420-435C-AE9E-747F148AC4A7}"/>
              </a:ext>
            </a:extLst>
          </p:cNvPr>
          <p:cNvSpPr/>
          <p:nvPr/>
        </p:nvSpPr>
        <p:spPr>
          <a:xfrm>
            <a:off x="9877711" y="4185062"/>
            <a:ext cx="1800000" cy="1090805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ajouter des pièces administratives que j’ai auparavant enregistrées</a:t>
            </a:r>
          </a:p>
        </p:txBody>
      </p:sp>
      <p:cxnSp>
        <p:nvCxnSpPr>
          <p:cNvPr id="12" name="Connecteur droit avec flèche 19">
            <a:extLst>
              <a:ext uri="{FF2B5EF4-FFF2-40B4-BE49-F238E27FC236}">
                <a16:creationId xmlns:a16="http://schemas.microsoft.com/office/drawing/2014/main" id="{C8D96AD1-5AE8-460E-B958-BA9BF18D1C58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8492359" y="4730465"/>
            <a:ext cx="1385352" cy="0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62252C4-CC0F-482D-B8EA-BD5AA73D5C3B}"/>
              </a:ext>
            </a:extLst>
          </p:cNvPr>
          <p:cNvSpPr/>
          <p:nvPr/>
        </p:nvSpPr>
        <p:spPr>
          <a:xfrm>
            <a:off x="211643" y="2663665"/>
            <a:ext cx="1800000" cy="1142743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choisir un ou plusieurs fichiers présent dans mon espace Documents de Mon espace santé</a:t>
            </a:r>
          </a:p>
        </p:txBody>
      </p:sp>
      <p:cxnSp>
        <p:nvCxnSpPr>
          <p:cNvPr id="14" name="Connecteur droit avec flèche 19">
            <a:extLst>
              <a:ext uri="{FF2B5EF4-FFF2-40B4-BE49-F238E27FC236}">
                <a16:creationId xmlns:a16="http://schemas.microsoft.com/office/drawing/2014/main" id="{9E1D6F33-953F-4BA5-B86D-9EA03D45040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011643" y="3235037"/>
            <a:ext cx="2224026" cy="296443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CFAC245-2ABA-4CF0-A2EC-C7172C637602}"/>
              </a:ext>
            </a:extLst>
          </p:cNvPr>
          <p:cNvSpPr/>
          <p:nvPr/>
        </p:nvSpPr>
        <p:spPr>
          <a:xfrm>
            <a:off x="222153" y="4185061"/>
            <a:ext cx="1800000" cy="1616649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ajouter mon Profil Médical : une synthèse PDF est alors générée automatiquement et insérée en pièces jointes de mon message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CF386D-35CC-445B-A54D-ABB187E7DECF}"/>
              </a:ext>
            </a:extLst>
          </p:cNvPr>
          <p:cNvSpPr txBox="1"/>
          <p:nvPr/>
        </p:nvSpPr>
        <p:spPr>
          <a:xfrm>
            <a:off x="9831373" y="5293880"/>
            <a:ext cx="1943799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900" i="1" dirty="0">
                <a:solidFill>
                  <a:schemeClr val="tx2"/>
                </a:solidFill>
              </a:rPr>
              <a:t>Passeport, carte d’identité, etc.</a:t>
            </a:r>
            <a:br>
              <a:rPr lang="fr-FR" sz="900" i="1" dirty="0">
                <a:solidFill>
                  <a:schemeClr val="tx2"/>
                </a:solidFill>
              </a:rPr>
            </a:br>
            <a:r>
              <a:rPr lang="fr-FR" sz="900" i="1" dirty="0">
                <a:solidFill>
                  <a:schemeClr val="tx2"/>
                </a:solidFill>
                <a:sym typeface="Wingdings" panose="05000000000000000000" pitchFamily="2" charset="2"/>
              </a:rPr>
              <a:t> se référer au pas à pas « Documents »</a:t>
            </a:r>
            <a:endParaRPr lang="fr-FR" sz="900" i="1" dirty="0">
              <a:solidFill>
                <a:schemeClr val="tx2"/>
              </a:solidFill>
            </a:endParaRPr>
          </a:p>
        </p:txBody>
      </p:sp>
      <p:cxnSp>
        <p:nvCxnSpPr>
          <p:cNvPr id="28" name="Connecteur droit avec flèche 19">
            <a:extLst>
              <a:ext uri="{FF2B5EF4-FFF2-40B4-BE49-F238E27FC236}">
                <a16:creationId xmlns:a16="http://schemas.microsoft.com/office/drawing/2014/main" id="{47603F82-8033-420A-B35C-D23B849A79DC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2022153" y="4730466"/>
            <a:ext cx="2213516" cy="262920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phic 40" descr="Touchscreen with solid fill">
            <a:extLst>
              <a:ext uri="{FF2B5EF4-FFF2-40B4-BE49-F238E27FC236}">
                <a16:creationId xmlns:a16="http://schemas.microsoft.com/office/drawing/2014/main" id="{2B8D812B-0FA4-4752-9F32-B8B9745D79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89573" y="3856657"/>
            <a:ext cx="252000" cy="252000"/>
          </a:xfrm>
          <a:prstGeom prst="rect">
            <a:avLst/>
          </a:prstGeom>
        </p:spPr>
      </p:pic>
      <p:pic>
        <p:nvPicPr>
          <p:cNvPr id="42" name="Graphic 41" descr="Touchscreen with solid fill">
            <a:extLst>
              <a:ext uri="{FF2B5EF4-FFF2-40B4-BE49-F238E27FC236}">
                <a16:creationId xmlns:a16="http://schemas.microsoft.com/office/drawing/2014/main" id="{50774EF9-F636-4A5D-9EF9-241773CDA6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28878" y="3859366"/>
            <a:ext cx="252000" cy="252000"/>
          </a:xfrm>
          <a:prstGeom prst="rect">
            <a:avLst/>
          </a:prstGeom>
        </p:spPr>
      </p:pic>
      <p:pic>
        <p:nvPicPr>
          <p:cNvPr id="43" name="Graphic 42" descr="Touchscreen with solid fill">
            <a:extLst>
              <a:ext uri="{FF2B5EF4-FFF2-40B4-BE49-F238E27FC236}">
                <a16:creationId xmlns:a16="http://schemas.microsoft.com/office/drawing/2014/main" id="{400E6BD1-F797-4445-84EC-03583A2556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62248" y="4687159"/>
            <a:ext cx="252000" cy="252000"/>
          </a:xfrm>
          <a:prstGeom prst="rect">
            <a:avLst/>
          </a:prstGeom>
        </p:spPr>
      </p:pic>
      <p:pic>
        <p:nvPicPr>
          <p:cNvPr id="44" name="Graphic 43" descr="Touchscreen with solid fill">
            <a:extLst>
              <a:ext uri="{FF2B5EF4-FFF2-40B4-BE49-F238E27FC236}">
                <a16:creationId xmlns:a16="http://schemas.microsoft.com/office/drawing/2014/main" id="{46D42EAF-78FA-4AD5-8573-BCE56695EF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89573" y="4716937"/>
            <a:ext cx="252000" cy="252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B1A3A8D-5181-4BC6-A610-94FDC0AD39F5}"/>
              </a:ext>
            </a:extLst>
          </p:cNvPr>
          <p:cNvSpPr/>
          <p:nvPr/>
        </p:nvSpPr>
        <p:spPr>
          <a:xfrm>
            <a:off x="9877711" y="1555647"/>
            <a:ext cx="1789490" cy="6360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Je clique ici pour quitter la page à tout moment.</a:t>
            </a:r>
          </a:p>
        </p:txBody>
      </p:sp>
      <p:cxnSp>
        <p:nvCxnSpPr>
          <p:cNvPr id="46" name="Connecteur droit avec flèche 19">
            <a:extLst>
              <a:ext uri="{FF2B5EF4-FFF2-40B4-BE49-F238E27FC236}">
                <a16:creationId xmlns:a16="http://schemas.microsoft.com/office/drawing/2014/main" id="{63CA9115-24F7-4B14-98DA-15A7C3BA97CC}"/>
              </a:ext>
            </a:extLst>
          </p:cNvPr>
          <p:cNvCxnSpPr>
            <a:cxnSpLocks/>
            <a:stCxn id="45" idx="1"/>
          </p:cNvCxnSpPr>
          <p:nvPr/>
        </p:nvCxnSpPr>
        <p:spPr>
          <a:xfrm flipH="1">
            <a:off x="8650014" y="1873696"/>
            <a:ext cx="1227697" cy="644908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Graphic 53" descr="Touchscreen with solid fill">
            <a:extLst>
              <a:ext uri="{FF2B5EF4-FFF2-40B4-BE49-F238E27FC236}">
                <a16:creationId xmlns:a16="http://schemas.microsoft.com/office/drawing/2014/main" id="{09BF3DE0-8141-4902-905C-F65C96E672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15370" y="2760025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6308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3A833BAF-7FB6-478C-A40E-E521661EF166}"/>
              </a:ext>
            </a:extLst>
          </p:cNvPr>
          <p:cNvGrpSpPr/>
          <p:nvPr/>
        </p:nvGrpSpPr>
        <p:grpSpPr>
          <a:xfrm>
            <a:off x="417581" y="1796914"/>
            <a:ext cx="5915493" cy="3999888"/>
            <a:chOff x="417581" y="1796914"/>
            <a:chExt cx="5915493" cy="3999888"/>
          </a:xfrm>
        </p:grpSpPr>
        <p:pic>
          <p:nvPicPr>
            <p:cNvPr id="5" name="Picture 2">
              <a:hlinkClick r:id="rId2" action="ppaction://hlinksldjump"/>
              <a:extLst>
                <a:ext uri="{FF2B5EF4-FFF2-40B4-BE49-F238E27FC236}">
                  <a16:creationId xmlns:a16="http://schemas.microsoft.com/office/drawing/2014/main" id="{930FEEB7-FC13-47F3-9263-5E1A2D806F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7" r="8318"/>
            <a:stretch/>
          </p:blipFill>
          <p:spPr bwMode="auto">
            <a:xfrm>
              <a:off x="417581" y="1796914"/>
              <a:ext cx="5915493" cy="399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">
              <a:hlinkClick r:id="rId4" action="ppaction://hlinksldjump"/>
              <a:extLst>
                <a:ext uri="{FF2B5EF4-FFF2-40B4-BE49-F238E27FC236}">
                  <a16:creationId xmlns:a16="http://schemas.microsoft.com/office/drawing/2014/main" id="{44AD68CC-8907-4FCF-AB06-05266448CB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16" t="3846" r="10873" b="85895"/>
            <a:stretch/>
          </p:blipFill>
          <p:spPr bwMode="auto">
            <a:xfrm>
              <a:off x="5624351" y="1948532"/>
              <a:ext cx="521194" cy="41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CB4DAC6-FAD9-4A19-A420-0252936E3A3E}"/>
              </a:ext>
            </a:extLst>
          </p:cNvPr>
          <p:cNvGrpSpPr/>
          <p:nvPr/>
        </p:nvGrpSpPr>
        <p:grpSpPr>
          <a:xfrm>
            <a:off x="6688901" y="1873813"/>
            <a:ext cx="5240961" cy="3846090"/>
            <a:chOff x="6688901" y="1873813"/>
            <a:chExt cx="5240961" cy="3846090"/>
          </a:xfrm>
        </p:grpSpPr>
        <p:pic>
          <p:nvPicPr>
            <p:cNvPr id="23" name="Picture 22">
              <a:hlinkClick r:id="rId5" action="ppaction://hlinksldjump"/>
              <a:extLst>
                <a:ext uri="{FF2B5EF4-FFF2-40B4-BE49-F238E27FC236}">
                  <a16:creationId xmlns:a16="http://schemas.microsoft.com/office/drawing/2014/main" id="{649AD880-1A31-44F5-A7AF-4AD313004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88901" y="1873813"/>
              <a:ext cx="5240961" cy="3846090"/>
            </a:xfrm>
            <a:prstGeom prst="rect">
              <a:avLst/>
            </a:prstGeom>
          </p:spPr>
        </p:pic>
        <p:pic>
          <p:nvPicPr>
            <p:cNvPr id="54" name="Picture 53">
              <a:hlinkClick r:id="rId4" action="ppaction://hlinksldjump"/>
              <a:extLst>
                <a:ext uri="{FF2B5EF4-FFF2-40B4-BE49-F238E27FC236}">
                  <a16:creationId xmlns:a16="http://schemas.microsoft.com/office/drawing/2014/main" id="{BB834F7A-69E2-4F53-BBFF-39E686D2D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4475" t="8101" r="16433" b="81733"/>
            <a:stretch/>
          </p:blipFill>
          <p:spPr>
            <a:xfrm>
              <a:off x="10591700" y="2184720"/>
              <a:ext cx="476499" cy="390986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2094DC0-CE36-4132-8C05-55DD6BBD15D9}"/>
              </a:ext>
            </a:extLst>
          </p:cNvPr>
          <p:cNvSpPr/>
          <p:nvPr/>
        </p:nvSpPr>
        <p:spPr>
          <a:xfrm>
            <a:off x="3573516" y="1014038"/>
            <a:ext cx="2522483" cy="636097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choisis un ou plusieurs documents dans les documents de santé que j’ai renseigné.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4B99A0-279C-4886-BD88-B1501ECBC475}"/>
              </a:ext>
            </a:extLst>
          </p:cNvPr>
          <p:cNvSpPr/>
          <p:nvPr/>
        </p:nvSpPr>
        <p:spPr>
          <a:xfrm>
            <a:off x="417581" y="1014038"/>
            <a:ext cx="3033319" cy="636097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Si je le souhaite, je peux trier ces documents par catégorie ou du plus au moins récent pour mieux les retrouver.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9EF619-654D-48C2-94E9-86E6AE8D6503}"/>
              </a:ext>
            </a:extLst>
          </p:cNvPr>
          <p:cNvSpPr/>
          <p:nvPr/>
        </p:nvSpPr>
        <p:spPr>
          <a:xfrm>
            <a:off x="6584730" y="1014038"/>
            <a:ext cx="2522483" cy="6360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Je clique ici pour quitter la page à tout moment.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D723E-3B8B-4E0F-9803-3F324A7940A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24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B44FC-7600-4474-ABAC-503A18D918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4E7DC4-48E1-45BF-BBB1-7A2CD093E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J’ajoute un document à partir des documents de Mon espace santé</a:t>
            </a:r>
          </a:p>
        </p:txBody>
      </p:sp>
      <p:cxnSp>
        <p:nvCxnSpPr>
          <p:cNvPr id="7" name="Connecteur droit avec flèche 19">
            <a:extLst>
              <a:ext uri="{FF2B5EF4-FFF2-40B4-BE49-F238E27FC236}">
                <a16:creationId xmlns:a16="http://schemas.microsoft.com/office/drawing/2014/main" id="{7ECC707F-7059-429F-AEDD-A4A232AA79D3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4834758" y="1650135"/>
            <a:ext cx="0" cy="1276271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2AC80C5-6F8E-44DE-AA38-2F2397976690}"/>
              </a:ext>
            </a:extLst>
          </p:cNvPr>
          <p:cNvSpPr txBox="1"/>
          <p:nvPr/>
        </p:nvSpPr>
        <p:spPr>
          <a:xfrm>
            <a:off x="336331" y="5873818"/>
            <a:ext cx="4761186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050" b="1" dirty="0">
                <a:solidFill>
                  <a:srgbClr val="2253A3"/>
                </a:solidFill>
              </a:rPr>
              <a:t>CAS OU J’AI DÉJÀ RENSEIGNÉ DES DOCUMENTS DE SANTÉ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3286B6-4E75-407F-8C45-03771C343ECC}"/>
              </a:ext>
            </a:extLst>
          </p:cNvPr>
          <p:cNvSpPr txBox="1"/>
          <p:nvPr/>
        </p:nvSpPr>
        <p:spPr>
          <a:xfrm>
            <a:off x="7210095" y="5903789"/>
            <a:ext cx="4761186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fr-FR" sz="1050" b="1" dirty="0">
                <a:solidFill>
                  <a:srgbClr val="2253A3"/>
                </a:solidFill>
              </a:rPr>
              <a:t>CAS OU JE N’AI PAS ENCORE RENSEIGNÉ DE DOCUMENT DE SANTÉ</a:t>
            </a:r>
          </a:p>
        </p:txBody>
      </p:sp>
      <p:cxnSp>
        <p:nvCxnSpPr>
          <p:cNvPr id="34" name="Connecteur droit avec flèche 19">
            <a:extLst>
              <a:ext uri="{FF2B5EF4-FFF2-40B4-BE49-F238E27FC236}">
                <a16:creationId xmlns:a16="http://schemas.microsoft.com/office/drawing/2014/main" id="{D74C2B22-C1C4-47AB-BDB4-7EFD81349630}"/>
              </a:ext>
            </a:extLst>
          </p:cNvPr>
          <p:cNvCxnSpPr>
            <a:cxnSpLocks/>
          </p:cNvCxnSpPr>
          <p:nvPr/>
        </p:nvCxnSpPr>
        <p:spPr>
          <a:xfrm>
            <a:off x="1934241" y="1650135"/>
            <a:ext cx="0" cy="820691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19">
            <a:extLst>
              <a:ext uri="{FF2B5EF4-FFF2-40B4-BE49-F238E27FC236}">
                <a16:creationId xmlns:a16="http://schemas.microsoft.com/office/drawing/2014/main" id="{26775F23-E089-4662-8028-A64F380C132C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7845972" y="1650135"/>
            <a:ext cx="3066754" cy="638135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19">
            <a:extLst>
              <a:ext uri="{FF2B5EF4-FFF2-40B4-BE49-F238E27FC236}">
                <a16:creationId xmlns:a16="http://schemas.microsoft.com/office/drawing/2014/main" id="{E59A914F-8D2E-422F-80A3-1F35F8FBBE5B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6096000" y="1650135"/>
            <a:ext cx="1749972" cy="410345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Graphic 56" descr="Touchscreen with solid fill">
            <a:extLst>
              <a:ext uri="{FF2B5EF4-FFF2-40B4-BE49-F238E27FC236}">
                <a16:creationId xmlns:a16="http://schemas.microsoft.com/office/drawing/2014/main" id="{775CC283-390B-4961-A2AE-CCE3AAAF06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94510" y="3544858"/>
            <a:ext cx="252000" cy="252000"/>
          </a:xfrm>
          <a:prstGeom prst="rect">
            <a:avLst/>
          </a:prstGeom>
        </p:spPr>
      </p:pic>
      <p:pic>
        <p:nvPicPr>
          <p:cNvPr id="58" name="Graphic 57" descr="Touchscreen with solid fill">
            <a:extLst>
              <a:ext uri="{FF2B5EF4-FFF2-40B4-BE49-F238E27FC236}">
                <a16:creationId xmlns:a16="http://schemas.microsoft.com/office/drawing/2014/main" id="{6171C82C-54E7-42D2-93D8-447CFE3C87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00800" y="2162270"/>
            <a:ext cx="252000" cy="252000"/>
          </a:xfrm>
          <a:prstGeom prst="rect">
            <a:avLst/>
          </a:prstGeom>
        </p:spPr>
      </p:pic>
      <p:pic>
        <p:nvPicPr>
          <p:cNvPr id="59" name="Graphic 58" descr="Touchscreen with solid fill">
            <a:extLst>
              <a:ext uri="{FF2B5EF4-FFF2-40B4-BE49-F238E27FC236}">
                <a16:creationId xmlns:a16="http://schemas.microsoft.com/office/drawing/2014/main" id="{7EB61881-51D2-4B43-9C5E-13F96CFCF0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29949" y="2449706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3293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4C254A-CB14-453D-85F3-5892235E113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25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DAFFA-A30A-4255-BC98-0EF4D70263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D74047-0288-4993-9046-8D9CDA649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J’ajoute un document à partir de mes fichiers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8F560-B514-4F43-8031-3CB41154B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910" y="953845"/>
            <a:ext cx="6927644" cy="55108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500E54-34EF-41AB-AC5D-3729374E5CF6}"/>
              </a:ext>
            </a:extLst>
          </p:cNvPr>
          <p:cNvSpPr/>
          <p:nvPr/>
        </p:nvSpPr>
        <p:spPr>
          <a:xfrm>
            <a:off x="9867201" y="2905445"/>
            <a:ext cx="1800000" cy="644909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glisse et dépose un fichier de mon ordinateur pour l’ajouter</a:t>
            </a:r>
          </a:p>
        </p:txBody>
      </p:sp>
      <p:cxnSp>
        <p:nvCxnSpPr>
          <p:cNvPr id="8" name="Connecteur droit avec flèche 19">
            <a:extLst>
              <a:ext uri="{FF2B5EF4-FFF2-40B4-BE49-F238E27FC236}">
                <a16:creationId xmlns:a16="http://schemas.microsoft.com/office/drawing/2014/main" id="{6AC1DFBC-79D5-4085-B4FC-626422CEF1D9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7062952" y="3227900"/>
            <a:ext cx="2804249" cy="0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CA3EAE2-A3E6-47BE-8497-0C0D6E21A791}"/>
              </a:ext>
            </a:extLst>
          </p:cNvPr>
          <p:cNvSpPr/>
          <p:nvPr/>
        </p:nvSpPr>
        <p:spPr>
          <a:xfrm>
            <a:off x="9867201" y="4586878"/>
            <a:ext cx="1800000" cy="644909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Ou je clique ici pour sélectionner le(s) fichier(s) à ajouter</a:t>
            </a:r>
          </a:p>
        </p:txBody>
      </p:sp>
      <p:cxnSp>
        <p:nvCxnSpPr>
          <p:cNvPr id="12" name="Connecteur droit avec flèche 19">
            <a:extLst>
              <a:ext uri="{FF2B5EF4-FFF2-40B4-BE49-F238E27FC236}">
                <a16:creationId xmlns:a16="http://schemas.microsoft.com/office/drawing/2014/main" id="{5817E329-2D6B-45E6-8CE7-FD8F04EFA9E4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6537434" y="4909333"/>
            <a:ext cx="3329767" cy="0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AE3469E-3AB8-490E-8E00-6BD75DA37A04}"/>
              </a:ext>
            </a:extLst>
          </p:cNvPr>
          <p:cNvSpPr/>
          <p:nvPr/>
        </p:nvSpPr>
        <p:spPr>
          <a:xfrm>
            <a:off x="9867201" y="1763817"/>
            <a:ext cx="1800000" cy="6360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Je clique ici pour quitter la page à tout moment.</a:t>
            </a:r>
          </a:p>
        </p:txBody>
      </p:sp>
      <p:cxnSp>
        <p:nvCxnSpPr>
          <p:cNvPr id="15" name="Connecteur droit avec flèche 19">
            <a:extLst>
              <a:ext uri="{FF2B5EF4-FFF2-40B4-BE49-F238E27FC236}">
                <a16:creationId xmlns:a16="http://schemas.microsoft.com/office/drawing/2014/main" id="{716DE0C6-4A0E-44E0-8174-CFB28657D2E4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7588469" y="2081866"/>
            <a:ext cx="2278732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hlinkClick r:id="rId3" action="ppaction://hlinksldjump"/>
            <a:extLst>
              <a:ext uri="{FF2B5EF4-FFF2-40B4-BE49-F238E27FC236}">
                <a16:creationId xmlns:a16="http://schemas.microsoft.com/office/drawing/2014/main" id="{27141E8E-4696-4A94-A074-233E0F576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44" t="16451" r="25087" b="74682"/>
          <a:stretch/>
        </p:blipFill>
        <p:spPr>
          <a:xfrm>
            <a:off x="7057872" y="1863843"/>
            <a:ext cx="565935" cy="4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9554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952141A3-EBFE-4B9D-9A78-35097FF37FB7}"/>
              </a:ext>
            </a:extLst>
          </p:cNvPr>
          <p:cNvGrpSpPr/>
          <p:nvPr/>
        </p:nvGrpSpPr>
        <p:grpSpPr>
          <a:xfrm>
            <a:off x="417581" y="1657214"/>
            <a:ext cx="5915493" cy="4797713"/>
            <a:chOff x="417581" y="1796914"/>
            <a:chExt cx="5915493" cy="479771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97BD889-45C2-4DFD-936C-2755D4D45278}"/>
                </a:ext>
              </a:extLst>
            </p:cNvPr>
            <p:cNvGrpSpPr/>
            <p:nvPr/>
          </p:nvGrpSpPr>
          <p:grpSpPr>
            <a:xfrm>
              <a:off x="417581" y="1796914"/>
              <a:ext cx="5915493" cy="4797713"/>
              <a:chOff x="417581" y="1796914"/>
              <a:chExt cx="5915493" cy="479771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40C175E-7EE4-4297-9785-9DEF2ABAB4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7581" y="1796914"/>
                <a:ext cx="5915493" cy="4797713"/>
              </a:xfrm>
              <a:prstGeom prst="rect">
                <a:avLst/>
              </a:prstGeom>
            </p:spPr>
          </p:pic>
          <p:pic>
            <p:nvPicPr>
              <p:cNvPr id="16" name="Picture 1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A417BC9-A30A-4397-8290-773A3CC615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19243" y="2214229"/>
                <a:ext cx="591363" cy="365792"/>
              </a:xfrm>
              <a:prstGeom prst="rect">
                <a:avLst/>
              </a:prstGeom>
            </p:spPr>
          </p:pic>
        </p:grpSp>
        <p:pic>
          <p:nvPicPr>
            <p:cNvPr id="41" name="Picture 40">
              <a:hlinkClick r:id="rId5" action="ppaction://hlinksldjump"/>
              <a:extLst>
                <a:ext uri="{FF2B5EF4-FFF2-40B4-BE49-F238E27FC236}">
                  <a16:creationId xmlns:a16="http://schemas.microsoft.com/office/drawing/2014/main" id="{D02AB309-29B1-41E4-B6A7-CF1B3F73A1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890" t="65124" r="42223" b="23789"/>
            <a:stretch/>
          </p:blipFill>
          <p:spPr>
            <a:xfrm>
              <a:off x="2892727" y="4923194"/>
              <a:ext cx="939800" cy="531934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13284E-B7E5-4831-9CC8-CEAD1C8BC04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26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4E567-A1A1-45A7-9001-806D0F361E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4C3174-EA3A-4CC6-AB3E-AE47E445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J’ajoute un document à partir de mes pièces administratives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79ACFD-7D4D-402A-8312-0544B8C4C42A}"/>
              </a:ext>
            </a:extLst>
          </p:cNvPr>
          <p:cNvGrpSpPr/>
          <p:nvPr/>
        </p:nvGrpSpPr>
        <p:grpSpPr>
          <a:xfrm>
            <a:off x="6688901" y="1734113"/>
            <a:ext cx="5018008" cy="3873759"/>
            <a:chOff x="6688901" y="1873813"/>
            <a:chExt cx="5018008" cy="38737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FD65C3-263C-4276-B801-4827118AA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88901" y="1873813"/>
              <a:ext cx="5018008" cy="3873759"/>
            </a:xfrm>
            <a:prstGeom prst="rect">
              <a:avLst/>
            </a:prstGeom>
          </p:spPr>
        </p:pic>
        <p:pic>
          <p:nvPicPr>
            <p:cNvPr id="14" name="Picture 13">
              <a:hlinkClick r:id="rId3" action="ppaction://hlinksldjump"/>
              <a:extLst>
                <a:ext uri="{FF2B5EF4-FFF2-40B4-BE49-F238E27FC236}">
                  <a16:creationId xmlns:a16="http://schemas.microsoft.com/office/drawing/2014/main" id="{F2999202-323B-4010-A71E-3D59AD0A7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87628" y="2146483"/>
              <a:ext cx="530398" cy="396274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FD0BE76-8CB8-4611-B941-A8B67D24C656}"/>
              </a:ext>
            </a:extLst>
          </p:cNvPr>
          <p:cNvSpPr/>
          <p:nvPr/>
        </p:nvSpPr>
        <p:spPr>
          <a:xfrm>
            <a:off x="3573516" y="970728"/>
            <a:ext cx="2522483" cy="539707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sur ajouter pour continuer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C5775C-7FB8-455F-9465-8507B2F57B2B}"/>
              </a:ext>
            </a:extLst>
          </p:cNvPr>
          <p:cNvSpPr/>
          <p:nvPr/>
        </p:nvSpPr>
        <p:spPr>
          <a:xfrm>
            <a:off x="417581" y="970728"/>
            <a:ext cx="3033319" cy="539707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sélectionne les pièces administratives que je souhaite ajouter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795BD8-6F5E-4163-891E-2953F964C34B}"/>
              </a:ext>
            </a:extLst>
          </p:cNvPr>
          <p:cNvSpPr/>
          <p:nvPr/>
        </p:nvSpPr>
        <p:spPr>
          <a:xfrm>
            <a:off x="6584730" y="970728"/>
            <a:ext cx="2522483" cy="539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Je clique ici pour quitter la page à tout moment.</a:t>
            </a:r>
          </a:p>
        </p:txBody>
      </p:sp>
      <p:cxnSp>
        <p:nvCxnSpPr>
          <p:cNvPr id="22" name="Connecteur droit avec flèche 19">
            <a:extLst>
              <a:ext uri="{FF2B5EF4-FFF2-40B4-BE49-F238E27FC236}">
                <a16:creationId xmlns:a16="http://schemas.microsoft.com/office/drawing/2014/main" id="{A6BDDF41-BBCC-4EBF-A8C2-31DF6FE03A9B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3678622" y="1510435"/>
            <a:ext cx="1156136" cy="3415851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19">
            <a:extLst>
              <a:ext uri="{FF2B5EF4-FFF2-40B4-BE49-F238E27FC236}">
                <a16:creationId xmlns:a16="http://schemas.microsoft.com/office/drawing/2014/main" id="{1D571C9D-9123-4BCE-B567-86B65A92114D}"/>
              </a:ext>
            </a:extLst>
          </p:cNvPr>
          <p:cNvCxnSpPr>
            <a:cxnSpLocks/>
          </p:cNvCxnSpPr>
          <p:nvPr/>
        </p:nvCxnSpPr>
        <p:spPr>
          <a:xfrm flipH="1">
            <a:off x="1934240" y="1510435"/>
            <a:ext cx="1" cy="1618582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19">
            <a:extLst>
              <a:ext uri="{FF2B5EF4-FFF2-40B4-BE49-F238E27FC236}">
                <a16:creationId xmlns:a16="http://schemas.microsoft.com/office/drawing/2014/main" id="{9430EFD9-7AD1-45D1-9D07-1F49CB7430F7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7845972" y="1510435"/>
            <a:ext cx="2843049" cy="638135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19">
            <a:extLst>
              <a:ext uri="{FF2B5EF4-FFF2-40B4-BE49-F238E27FC236}">
                <a16:creationId xmlns:a16="http://schemas.microsoft.com/office/drawing/2014/main" id="{DB728378-A369-41D7-B8A2-83CB720DFE63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5366568" y="1510435"/>
            <a:ext cx="2479404" cy="638135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 descr="Touchscreen with solid fill">
            <a:extLst>
              <a:ext uri="{FF2B5EF4-FFF2-40B4-BE49-F238E27FC236}">
                <a16:creationId xmlns:a16="http://schemas.microsoft.com/office/drawing/2014/main" id="{EB6AACD2-D97F-407D-8880-FAC27BB921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14568" y="2314321"/>
            <a:ext cx="252000" cy="252000"/>
          </a:xfrm>
          <a:prstGeom prst="rect">
            <a:avLst/>
          </a:prstGeom>
        </p:spPr>
      </p:pic>
      <p:pic>
        <p:nvPicPr>
          <p:cNvPr id="27" name="Graphic 26" descr="Touchscreen with solid fill">
            <a:extLst>
              <a:ext uri="{FF2B5EF4-FFF2-40B4-BE49-F238E27FC236}">
                <a16:creationId xmlns:a16="http://schemas.microsoft.com/office/drawing/2014/main" id="{D0EE1BE0-C448-4C38-B44B-22633DBD14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29949" y="2310006"/>
            <a:ext cx="252000" cy="252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31BC408-7DF8-4766-AB60-F84F9591B03B}"/>
              </a:ext>
            </a:extLst>
          </p:cNvPr>
          <p:cNvSpPr txBox="1"/>
          <p:nvPr/>
        </p:nvSpPr>
        <p:spPr>
          <a:xfrm>
            <a:off x="6813573" y="5649789"/>
            <a:ext cx="5018008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fr-FR" sz="1050" b="1" dirty="0">
                <a:solidFill>
                  <a:srgbClr val="2253A3"/>
                </a:solidFill>
              </a:rPr>
              <a:t>CAS OU JE N’AI PAS ENCORE RENSEIGNÉ DE PIECES ADMINISTRATIVES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DECFA9-3CF5-42E2-B9F3-52B3AC801475}"/>
              </a:ext>
            </a:extLst>
          </p:cNvPr>
          <p:cNvSpPr txBox="1"/>
          <p:nvPr/>
        </p:nvSpPr>
        <p:spPr>
          <a:xfrm>
            <a:off x="1391266" y="6462700"/>
            <a:ext cx="5018008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fr-FR" sz="1050" b="1" dirty="0">
                <a:solidFill>
                  <a:srgbClr val="2253A3"/>
                </a:solidFill>
              </a:rPr>
              <a:t>CAS OU J’AI RENSEIGNÉ DE PIECES ADMINISTRATIVES</a:t>
            </a:r>
          </a:p>
        </p:txBody>
      </p:sp>
      <p:pic>
        <p:nvPicPr>
          <p:cNvPr id="43" name="Graphic 42" descr="Touchscreen with solid fill">
            <a:extLst>
              <a:ext uri="{FF2B5EF4-FFF2-40B4-BE49-F238E27FC236}">
                <a16:creationId xmlns:a16="http://schemas.microsoft.com/office/drawing/2014/main" id="{6B23E69A-CF58-4993-8490-CD22D4CD40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50900" y="5118035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2963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C39972B-0E27-4D2B-A7AA-C4C74FF6199E}"/>
              </a:ext>
            </a:extLst>
          </p:cNvPr>
          <p:cNvGrpSpPr/>
          <p:nvPr/>
        </p:nvGrpSpPr>
        <p:grpSpPr>
          <a:xfrm>
            <a:off x="2108200" y="800705"/>
            <a:ext cx="7094310" cy="5643201"/>
            <a:chOff x="2108200" y="800705"/>
            <a:chExt cx="7094310" cy="56432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477D4CD-90A9-4017-8890-85D85C665DD1}"/>
                </a:ext>
              </a:extLst>
            </p:cNvPr>
            <p:cNvGrpSpPr/>
            <p:nvPr/>
          </p:nvGrpSpPr>
          <p:grpSpPr>
            <a:xfrm>
              <a:off x="2108200" y="800705"/>
              <a:ext cx="7094310" cy="5643201"/>
              <a:chOff x="2108200" y="800705"/>
              <a:chExt cx="7094310" cy="564320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2F716CB-4911-4060-A00B-9D0B817B5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08200" y="800705"/>
                <a:ext cx="7094310" cy="5643201"/>
              </a:xfrm>
              <a:prstGeom prst="rect">
                <a:avLst/>
              </a:prstGeom>
            </p:spPr>
          </p:pic>
          <p:pic>
            <p:nvPicPr>
              <p:cNvPr id="6" name="Picture 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7E6ACBE-5463-4437-A749-90F6545EE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4682" y="3622305"/>
                <a:ext cx="1066892" cy="280440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4E1E844E-3052-4534-AFAC-610AAEDC72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525" t="79481" r="7179" b="14370"/>
            <a:stretch/>
          </p:blipFill>
          <p:spPr>
            <a:xfrm>
              <a:off x="7755010" y="5264749"/>
              <a:ext cx="943277" cy="347049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DD7C58-FD28-475B-A412-2DFD2FAC501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27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C5F6C-8D47-43E1-AF33-B7CFFC39F8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F62DD9-C328-4DC2-B9C4-B740E1EE6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Document ajouté</a:t>
            </a:r>
          </a:p>
        </p:txBody>
      </p:sp>
      <p:pic>
        <p:nvPicPr>
          <p:cNvPr id="8" name="Graphic 7" descr="Touchscreen with solid fill">
            <a:extLst>
              <a:ext uri="{FF2B5EF4-FFF2-40B4-BE49-F238E27FC236}">
                <a16:creationId xmlns:a16="http://schemas.microsoft.com/office/drawing/2014/main" id="{6E3C426A-AAF9-4ECE-A8A7-A561E4D711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99574" y="3831256"/>
            <a:ext cx="252000" cy="252000"/>
          </a:xfrm>
          <a:prstGeom prst="rect">
            <a:avLst/>
          </a:prstGeom>
        </p:spPr>
      </p:pic>
      <p:pic>
        <p:nvPicPr>
          <p:cNvPr id="9" name="Graphic 8" descr="Touchscreen with solid fill">
            <a:extLst>
              <a:ext uri="{FF2B5EF4-FFF2-40B4-BE49-F238E27FC236}">
                <a16:creationId xmlns:a16="http://schemas.microsoft.com/office/drawing/2014/main" id="{8A3D95C4-7F27-42A3-9B2A-49B64129E7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0913" y="5533323"/>
            <a:ext cx="252000" cy="252000"/>
          </a:xfrm>
          <a:prstGeom prst="rect">
            <a:avLst/>
          </a:prstGeom>
        </p:spPr>
      </p:pic>
      <p:sp>
        <p:nvSpPr>
          <p:cNvPr id="12" name="ZoneTexte 14">
            <a:extLst>
              <a:ext uri="{FF2B5EF4-FFF2-40B4-BE49-F238E27FC236}">
                <a16:creationId xmlns:a16="http://schemas.microsoft.com/office/drawing/2014/main" id="{070016BA-A15B-4168-98EF-256FAA69C058}"/>
              </a:ext>
            </a:extLst>
          </p:cNvPr>
          <p:cNvSpPr txBox="1"/>
          <p:nvPr/>
        </p:nvSpPr>
        <p:spPr>
          <a:xfrm>
            <a:off x="255599" y="4362395"/>
            <a:ext cx="1731742" cy="1015663"/>
          </a:xfrm>
          <a:prstGeom prst="rect">
            <a:avLst/>
          </a:prstGeom>
          <a:solidFill>
            <a:srgbClr val="0B48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Un message de confirmation m’indique que mon document a été ajouté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13" name="Connecteur droit avec flèche 19">
            <a:extLst>
              <a:ext uri="{FF2B5EF4-FFF2-40B4-BE49-F238E27FC236}">
                <a16:creationId xmlns:a16="http://schemas.microsoft.com/office/drawing/2014/main" id="{A825EF3F-CF88-41FE-816B-BD547961B9BE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987341" y="4870227"/>
            <a:ext cx="3197341" cy="1016223"/>
          </a:xfrm>
          <a:prstGeom prst="straightConnector1">
            <a:avLst/>
          </a:prstGeom>
          <a:ln>
            <a:solidFill>
              <a:srgbClr val="2253A3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122713"/>
      </p:ext>
    </p:extLst>
  </p:cSld>
  <p:clrMapOvr>
    <a:masterClrMapping/>
  </p:clrMapOvr>
  <p:transition spd="med"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D1065-6C10-41D7-A3B4-25A780AD85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28</a:t>
            </a:fld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4583FE-9BBA-454E-B4AF-5D752E8ACA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AB7A00-CEB8-4AC8-A0C5-10BA51DEB4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787" y="2966538"/>
            <a:ext cx="9844654" cy="682625"/>
          </a:xfrm>
        </p:spPr>
        <p:txBody>
          <a:bodyPr>
            <a:normAutofit/>
          </a:bodyPr>
          <a:lstStyle/>
          <a:p>
            <a:r>
              <a:rPr lang="fr-FR" dirty="0"/>
              <a:t>Envoyer un message</a:t>
            </a:r>
          </a:p>
        </p:txBody>
      </p:sp>
    </p:spTree>
    <p:extLst>
      <p:ext uri="{BB962C8B-B14F-4D97-AF65-F5344CB8AC3E}">
        <p14:creationId xmlns:p14="http://schemas.microsoft.com/office/powerpoint/2010/main" val="45122234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phic 43" descr="Cursor with solid fill">
            <a:extLst>
              <a:ext uri="{FF2B5EF4-FFF2-40B4-BE49-F238E27FC236}">
                <a16:creationId xmlns:a16="http://schemas.microsoft.com/office/drawing/2014/main" id="{4BB73D16-59F6-4D9E-950B-28A4028C0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6342" y="3678114"/>
            <a:ext cx="646331" cy="646331"/>
          </a:xfrm>
          <a:prstGeom prst="rect">
            <a:avLst/>
          </a:prstGeom>
        </p:spPr>
      </p:pic>
      <p:sp>
        <p:nvSpPr>
          <p:cNvPr id="47" name="ZoneTexte 14">
            <a:extLst>
              <a:ext uri="{FF2B5EF4-FFF2-40B4-BE49-F238E27FC236}">
                <a16:creationId xmlns:a16="http://schemas.microsoft.com/office/drawing/2014/main" id="{14DC7C6A-307B-4803-9170-B98EC894F762}"/>
              </a:ext>
            </a:extLst>
          </p:cNvPr>
          <p:cNvSpPr txBox="1"/>
          <p:nvPr/>
        </p:nvSpPr>
        <p:spPr>
          <a:xfrm>
            <a:off x="3802673" y="3816465"/>
            <a:ext cx="6384394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Je clique directement n’importe où sur la diapositive</a:t>
            </a:r>
            <a:br>
              <a:rPr lang="fr-FR" sz="1600" dirty="0"/>
            </a:br>
            <a:r>
              <a:rPr lang="fr-FR" sz="1200" dirty="0"/>
              <a:t>ou j’utilise les flèches de mon clavier</a:t>
            </a:r>
            <a:endParaRPr lang="fr-FR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4EF90-470B-4068-8CD3-C3C878D769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0D13D4-CD7B-44F0-B672-40B2D8C1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Mode d’emploi</a:t>
            </a:r>
          </a:p>
        </p:txBody>
      </p:sp>
      <p:sp>
        <p:nvSpPr>
          <p:cNvPr id="18" name="ZoneTexte 14">
            <a:extLst>
              <a:ext uri="{FF2B5EF4-FFF2-40B4-BE49-F238E27FC236}">
                <a16:creationId xmlns:a16="http://schemas.microsoft.com/office/drawing/2014/main" id="{ECFA6648-4363-42D4-B180-10E39B72938C}"/>
              </a:ext>
            </a:extLst>
          </p:cNvPr>
          <p:cNvSpPr txBox="1"/>
          <p:nvPr/>
        </p:nvSpPr>
        <p:spPr>
          <a:xfrm>
            <a:off x="2948633" y="1914244"/>
            <a:ext cx="759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Utiliser un mode en en plein écran pour faciliter la navigation</a:t>
            </a:r>
          </a:p>
        </p:txBody>
      </p:sp>
      <p:sp>
        <p:nvSpPr>
          <p:cNvPr id="33" name="ZoneTexte 14">
            <a:extLst>
              <a:ext uri="{FF2B5EF4-FFF2-40B4-BE49-F238E27FC236}">
                <a16:creationId xmlns:a16="http://schemas.microsoft.com/office/drawing/2014/main" id="{8F48D95D-72CF-4F1A-B513-88C71A2B3082}"/>
              </a:ext>
            </a:extLst>
          </p:cNvPr>
          <p:cNvSpPr txBox="1"/>
          <p:nvPr/>
        </p:nvSpPr>
        <p:spPr>
          <a:xfrm>
            <a:off x="3802674" y="4491822"/>
            <a:ext cx="75923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L’icône ci-contre signale une zone « cliquable » sur la diapositive. </a:t>
            </a:r>
          </a:p>
          <a:p>
            <a:r>
              <a:rPr lang="fr-FR" sz="1600" dirty="0"/>
              <a:t>Il vous suffit de cliquer à l’endroit indiqué pour poursuivre le parcours selon le chemin choisi. Sans cette icône il n’est pas possible de cliquer sur d’autres parcours qui seraient proposés.</a:t>
            </a:r>
            <a:br>
              <a:rPr lang="fr-FR" sz="1600" dirty="0"/>
            </a:br>
            <a:r>
              <a:rPr lang="fr-FR" sz="1200" b="1" dirty="0"/>
              <a:t>A noter : Si aucune icône est présente alors je clique n’importe où sur la diapositive pour continuer.  </a:t>
            </a:r>
          </a:p>
        </p:txBody>
      </p:sp>
      <p:pic>
        <p:nvPicPr>
          <p:cNvPr id="6" name="Graphic 5" descr="Projector screen with solid fill">
            <a:extLst>
              <a:ext uri="{FF2B5EF4-FFF2-40B4-BE49-F238E27FC236}">
                <a16:creationId xmlns:a16="http://schemas.microsoft.com/office/drawing/2014/main" id="{8873CB24-2FC8-41A4-B27E-767F003E7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5391" y="1816419"/>
            <a:ext cx="914400" cy="914400"/>
          </a:xfrm>
          <a:prstGeom prst="rect">
            <a:avLst/>
          </a:prstGeom>
        </p:spPr>
      </p:pic>
      <p:pic>
        <p:nvPicPr>
          <p:cNvPr id="8" name="Graphic 7" descr="Touchscreen with solid fill">
            <a:extLst>
              <a:ext uri="{FF2B5EF4-FFF2-40B4-BE49-F238E27FC236}">
                <a16:creationId xmlns:a16="http://schemas.microsoft.com/office/drawing/2014/main" id="{3F58B2E7-83B2-452A-87BB-C57999AAAC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57324" y="4431247"/>
            <a:ext cx="645350" cy="64535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47C012D-39CA-4A82-A22E-86A9A2067A73}"/>
              </a:ext>
            </a:extLst>
          </p:cNvPr>
          <p:cNvGrpSpPr/>
          <p:nvPr/>
        </p:nvGrpSpPr>
        <p:grpSpPr>
          <a:xfrm>
            <a:off x="3697125" y="2691022"/>
            <a:ext cx="5929312" cy="369332"/>
            <a:chOff x="3130022" y="2551956"/>
            <a:chExt cx="5929312" cy="3693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4D6C3C-7AA0-4367-AF7B-168E4A7A4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30022" y="2613826"/>
              <a:ext cx="5929312" cy="245593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54F8171-A056-4511-98A4-432AE620FB72}"/>
                </a:ext>
              </a:extLst>
            </p:cNvPr>
            <p:cNvSpPr/>
            <p:nvPr/>
          </p:nvSpPr>
          <p:spPr>
            <a:xfrm>
              <a:off x="6510867" y="2551956"/>
              <a:ext cx="355600" cy="369332"/>
            </a:xfrm>
            <a:prstGeom prst="ellipse">
              <a:avLst/>
            </a:prstGeom>
            <a:noFill/>
            <a:ln w="28575" cap="flat">
              <a:solidFill>
                <a:srgbClr val="FFC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37" name="ZoneTexte 14">
            <a:extLst>
              <a:ext uri="{FF2B5EF4-FFF2-40B4-BE49-F238E27FC236}">
                <a16:creationId xmlns:a16="http://schemas.microsoft.com/office/drawing/2014/main" id="{CA6D874F-3BAA-4CEF-8069-5FEBFBAD853B}"/>
              </a:ext>
            </a:extLst>
          </p:cNvPr>
          <p:cNvSpPr txBox="1"/>
          <p:nvPr/>
        </p:nvSpPr>
        <p:spPr>
          <a:xfrm>
            <a:off x="3033300" y="2263159"/>
            <a:ext cx="7592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Sous Powerpoint, cliquer sur cet icône en bas de votre écran pour passer en navigation plein écran.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2DD34D-FB42-4878-AD9F-F4FD67ADCD69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5516217" y="2492196"/>
            <a:ext cx="1613829" cy="252913"/>
          </a:xfrm>
          <a:prstGeom prst="straightConnector1">
            <a:avLst/>
          </a:prstGeom>
          <a:noFill/>
          <a:ln w="12700" cap="flat">
            <a:solidFill>
              <a:srgbClr val="FFC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" name="Graphic 38" descr="Compass with solid fill">
            <a:extLst>
              <a:ext uri="{FF2B5EF4-FFF2-40B4-BE49-F238E27FC236}">
                <a16:creationId xmlns:a16="http://schemas.microsoft.com/office/drawing/2014/main" id="{6824E309-2C7D-4D63-B038-86B96FA5C0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65391" y="3149231"/>
            <a:ext cx="914400" cy="914400"/>
          </a:xfrm>
          <a:prstGeom prst="rect">
            <a:avLst/>
          </a:prstGeom>
        </p:spPr>
      </p:pic>
      <p:sp>
        <p:nvSpPr>
          <p:cNvPr id="40" name="ZoneTexte 14">
            <a:extLst>
              <a:ext uri="{FF2B5EF4-FFF2-40B4-BE49-F238E27FC236}">
                <a16:creationId xmlns:a16="http://schemas.microsoft.com/office/drawing/2014/main" id="{F0DEC6A0-075B-4266-BCC0-D56D0D52E0EE}"/>
              </a:ext>
            </a:extLst>
          </p:cNvPr>
          <p:cNvSpPr txBox="1"/>
          <p:nvPr/>
        </p:nvSpPr>
        <p:spPr>
          <a:xfrm>
            <a:off x="2948633" y="3351201"/>
            <a:ext cx="759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naviguer entre les diapositives :</a:t>
            </a:r>
          </a:p>
        </p:txBody>
      </p:sp>
      <p:pic>
        <p:nvPicPr>
          <p:cNvPr id="2050" name="Picture 2" descr="Icône De Bouton De Clavier Esc Icône De Ligne De Vecteur Vecteurs libres de  droits et plus d'images vectorielles de Touche Échap - iStock">
            <a:extLst>
              <a:ext uri="{FF2B5EF4-FFF2-40B4-BE49-F238E27FC236}">
                <a16:creationId xmlns:a16="http://schemas.microsoft.com/office/drawing/2014/main" id="{A25B3E7D-06A9-4968-9000-6A30406E4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7" t="25064" r="23652" b="24544"/>
          <a:stretch/>
        </p:blipFill>
        <p:spPr bwMode="auto">
          <a:xfrm>
            <a:off x="3099573" y="5814545"/>
            <a:ext cx="683904" cy="64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14">
            <a:extLst>
              <a:ext uri="{FF2B5EF4-FFF2-40B4-BE49-F238E27FC236}">
                <a16:creationId xmlns:a16="http://schemas.microsoft.com/office/drawing/2014/main" id="{F93B784F-02AA-4DD3-8B68-FCEAED149DCD}"/>
              </a:ext>
            </a:extLst>
          </p:cNvPr>
          <p:cNvSpPr txBox="1"/>
          <p:nvPr/>
        </p:nvSpPr>
        <p:spPr>
          <a:xfrm>
            <a:off x="3802674" y="5844832"/>
            <a:ext cx="799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Je clique sur la touche « Echap » ou « Esc » en haut à gauche de mon clavier pour quitter le plein écran à tout moment si je le souhaite.</a:t>
            </a:r>
          </a:p>
        </p:txBody>
      </p:sp>
    </p:spTree>
    <p:extLst>
      <p:ext uri="{BB962C8B-B14F-4D97-AF65-F5344CB8AC3E}">
        <p14:creationId xmlns:p14="http://schemas.microsoft.com/office/powerpoint/2010/main" val="82128676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A8677A-D921-4456-8A86-55042D0A5A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29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B901C4-A727-4A88-86D7-6DBC7BEF24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D430E5-00EE-44B7-A51C-0320F1ED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J’envoie mon message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57D2D5-C018-4F66-ADDB-4856BA008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192" y="998079"/>
            <a:ext cx="6968603" cy="54868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C83D65-9249-4C23-A45D-2D999F1C0EAA}"/>
              </a:ext>
            </a:extLst>
          </p:cNvPr>
          <p:cNvSpPr txBox="1"/>
          <p:nvPr/>
        </p:nvSpPr>
        <p:spPr>
          <a:xfrm>
            <a:off x="9509227" y="5376861"/>
            <a:ext cx="198863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000" dirty="0"/>
              <a:t>Une notification m’indique que le message a bien été envoyé</a:t>
            </a:r>
          </a:p>
        </p:txBody>
      </p:sp>
      <p:cxnSp>
        <p:nvCxnSpPr>
          <p:cNvPr id="9" name="Connecteur droit avec flèche 19">
            <a:extLst>
              <a:ext uri="{FF2B5EF4-FFF2-40B4-BE49-F238E27FC236}">
                <a16:creationId xmlns:a16="http://schemas.microsoft.com/office/drawing/2014/main" id="{FC68F48F-7B0D-4377-A18B-BA8C4944830E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818997" y="5576916"/>
            <a:ext cx="2690230" cy="646929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85892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D1065-6C10-41D7-A3B4-25A780AD85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30</a:t>
            </a:fld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4583FE-9BBA-454E-B4AF-5D752E8ACA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AB7A00-CEB8-4AC8-A0C5-10BA51DEB4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787" y="2966538"/>
            <a:ext cx="9844654" cy="682625"/>
          </a:xfrm>
        </p:spPr>
        <p:txBody>
          <a:bodyPr>
            <a:normAutofit/>
          </a:bodyPr>
          <a:lstStyle/>
          <a:p>
            <a:r>
              <a:rPr lang="fr-FR" dirty="0"/>
              <a:t>Supprimer une conversation</a:t>
            </a:r>
          </a:p>
        </p:txBody>
      </p:sp>
    </p:spTree>
    <p:extLst>
      <p:ext uri="{BB962C8B-B14F-4D97-AF65-F5344CB8AC3E}">
        <p14:creationId xmlns:p14="http://schemas.microsoft.com/office/powerpoint/2010/main" val="319441931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E3B41F-08AF-435D-A0CD-85AFBC98912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31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FC4F0-9A1C-4297-9FAA-D2D73DD971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48086A-DC1F-4DC4-B15C-368EB37F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supprime une conversation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A76C83-91A9-4225-BB48-7EBB84362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468" y="934021"/>
            <a:ext cx="6946528" cy="53765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71FA71-EB38-40FD-A464-D6DF4D712008}"/>
              </a:ext>
            </a:extLst>
          </p:cNvPr>
          <p:cNvSpPr/>
          <p:nvPr/>
        </p:nvSpPr>
        <p:spPr>
          <a:xfrm>
            <a:off x="9593929" y="4713224"/>
            <a:ext cx="1800000" cy="644909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sur supprimer pour confirmer mon choix</a:t>
            </a:r>
          </a:p>
        </p:txBody>
      </p:sp>
      <p:cxnSp>
        <p:nvCxnSpPr>
          <p:cNvPr id="7" name="Connecteur droit avec flèche 19">
            <a:extLst>
              <a:ext uri="{FF2B5EF4-FFF2-40B4-BE49-F238E27FC236}">
                <a16:creationId xmlns:a16="http://schemas.microsoft.com/office/drawing/2014/main" id="{6017AA38-175F-4323-B50C-ED23157AE372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695090" y="5035679"/>
            <a:ext cx="2898839" cy="0"/>
          </a:xfrm>
          <a:prstGeom prst="straightConnector1">
            <a:avLst/>
          </a:prstGeom>
          <a:ln>
            <a:solidFill>
              <a:srgbClr val="DF268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D228A24-1321-424C-96B2-5D436ED8C0CF}"/>
              </a:ext>
            </a:extLst>
          </p:cNvPr>
          <p:cNvSpPr/>
          <p:nvPr/>
        </p:nvSpPr>
        <p:spPr>
          <a:xfrm>
            <a:off x="308149" y="4713224"/>
            <a:ext cx="1800000" cy="644909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sur annuler si je reviens sur ma décision</a:t>
            </a:r>
          </a:p>
        </p:txBody>
      </p:sp>
      <p:cxnSp>
        <p:nvCxnSpPr>
          <p:cNvPr id="9" name="Connecteur droit avec flèche 19">
            <a:extLst>
              <a:ext uri="{FF2B5EF4-FFF2-40B4-BE49-F238E27FC236}">
                <a16:creationId xmlns:a16="http://schemas.microsoft.com/office/drawing/2014/main" id="{DA1405C1-C802-40AD-A7C0-FA5D0AF46B7B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2108149" y="5035678"/>
            <a:ext cx="2901983" cy="1"/>
          </a:xfrm>
          <a:prstGeom prst="straightConnector1">
            <a:avLst/>
          </a:prstGeom>
          <a:ln>
            <a:solidFill>
              <a:srgbClr val="DF268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05846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D1065-6C10-41D7-A3B4-25A780AD85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32</a:t>
            </a:fld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4583FE-9BBA-454E-B4AF-5D752E8ACA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AB7A00-CEB8-4AC8-A0C5-10BA51DEB4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787" y="2966538"/>
            <a:ext cx="10685482" cy="682625"/>
          </a:xfrm>
        </p:spPr>
        <p:txBody>
          <a:bodyPr>
            <a:normAutofit/>
          </a:bodyPr>
          <a:lstStyle/>
          <a:p>
            <a:r>
              <a:rPr lang="fr-FR" dirty="0"/>
              <a:t>Être notifié de la réception d’un message d’un PS</a:t>
            </a:r>
          </a:p>
        </p:txBody>
      </p:sp>
    </p:spTree>
    <p:extLst>
      <p:ext uri="{BB962C8B-B14F-4D97-AF65-F5344CB8AC3E}">
        <p14:creationId xmlns:p14="http://schemas.microsoft.com/office/powerpoint/2010/main" val="361053748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AB01DA-0EDD-45C3-9CB2-21C8F7B779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33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A2750-4337-4278-B8F7-C37F6E4DCB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341D6B-8195-4238-A55E-1B639EC50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reçois un email lorsqu’un PS m’envoie un message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B38FB2B-F556-401C-A594-F5A32F48B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9" t="37821" r="31389" b="22948"/>
          <a:stretch/>
        </p:blipFill>
        <p:spPr bwMode="auto">
          <a:xfrm>
            <a:off x="3396763" y="900508"/>
            <a:ext cx="9138138" cy="521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14">
            <a:extLst>
              <a:ext uri="{FF2B5EF4-FFF2-40B4-BE49-F238E27FC236}">
                <a16:creationId xmlns:a16="http://schemas.microsoft.com/office/drawing/2014/main" id="{6F973923-C9A7-4720-9AF4-009FBF5E8D9C}"/>
              </a:ext>
            </a:extLst>
          </p:cNvPr>
          <p:cNvSpPr txBox="1"/>
          <p:nvPr/>
        </p:nvSpPr>
        <p:spPr>
          <a:xfrm>
            <a:off x="528868" y="1030944"/>
            <a:ext cx="2329946" cy="1754326"/>
          </a:xfrm>
          <a:prstGeom prst="rect">
            <a:avLst/>
          </a:prstGeom>
          <a:solidFill>
            <a:srgbClr val="0B48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Lorsqu’un professionnel de santé m’envoie un message, je reçois une notification par mail</a:t>
            </a:r>
          </a:p>
          <a:p>
            <a:pPr algn="ctr"/>
            <a:endParaRPr lang="fr-FR" sz="1200" b="1" dirty="0">
              <a:solidFill>
                <a:schemeClr val="bg1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Si je quitte la page de saisie, je peux à tout moment revenir et retrouver le contenu que j’ai commencé à saisir</a:t>
            </a:r>
          </a:p>
        </p:txBody>
      </p:sp>
    </p:spTree>
    <p:extLst>
      <p:ext uri="{BB962C8B-B14F-4D97-AF65-F5344CB8AC3E}">
        <p14:creationId xmlns:p14="http://schemas.microsoft.com/office/powerpoint/2010/main" val="198769040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D1065-6C10-41D7-A3B4-25A780AD85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34</a:t>
            </a:fld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4583FE-9BBA-454E-B4AF-5D752E8ACA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AB7A00-CEB8-4AC8-A0C5-10BA51DEB4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787" y="2966538"/>
            <a:ext cx="9844654" cy="682625"/>
          </a:xfrm>
        </p:spPr>
        <p:txBody>
          <a:bodyPr>
            <a:normAutofit/>
          </a:bodyPr>
          <a:lstStyle/>
          <a:p>
            <a:r>
              <a:rPr lang="fr-FR" dirty="0"/>
              <a:t>Fin de conversation par un PS</a:t>
            </a:r>
          </a:p>
        </p:txBody>
      </p:sp>
    </p:spTree>
    <p:extLst>
      <p:ext uri="{BB962C8B-B14F-4D97-AF65-F5344CB8AC3E}">
        <p14:creationId xmlns:p14="http://schemas.microsoft.com/office/powerpoint/2010/main" val="2330972985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B7E94E2-71FA-4C73-85BF-87628FC51AB7}"/>
              </a:ext>
            </a:extLst>
          </p:cNvPr>
          <p:cNvGrpSpPr/>
          <p:nvPr/>
        </p:nvGrpSpPr>
        <p:grpSpPr>
          <a:xfrm>
            <a:off x="4486774" y="1007833"/>
            <a:ext cx="7011091" cy="5644250"/>
            <a:chOff x="4486774" y="1007833"/>
            <a:chExt cx="7011091" cy="56442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DC64160-33FA-409D-A9F7-DD48C5FAC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6774" y="1007833"/>
              <a:ext cx="7011091" cy="5644250"/>
            </a:xfrm>
            <a:prstGeom prst="rect">
              <a:avLst/>
            </a:prstGeom>
          </p:spPr>
        </p:pic>
        <p:pic>
          <p:nvPicPr>
            <p:cNvPr id="18" name="Picture 17">
              <a:hlinkClick r:id="rId3" action="ppaction://hlinksldjump"/>
              <a:extLst>
                <a:ext uri="{FF2B5EF4-FFF2-40B4-BE49-F238E27FC236}">
                  <a16:creationId xmlns:a16="http://schemas.microsoft.com/office/drawing/2014/main" id="{22006BB2-2335-4FD1-9BD0-44AF30538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74660" y="3063728"/>
              <a:ext cx="2700762" cy="225572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A68841-3AB8-456D-BDEE-144FABE8841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35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DF01CE-093B-418A-9144-644083153E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81BE7C-9506-4FD3-B0E9-C4F476519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PS met fin à une conversation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A6A632-6102-4638-864A-2980DEC5189A}"/>
              </a:ext>
            </a:extLst>
          </p:cNvPr>
          <p:cNvSpPr txBox="1"/>
          <p:nvPr/>
        </p:nvSpPr>
        <p:spPr>
          <a:xfrm>
            <a:off x="671036" y="1007833"/>
            <a:ext cx="3312384" cy="2123658"/>
          </a:xfrm>
          <a:prstGeom prst="rect">
            <a:avLst/>
          </a:prstGeom>
          <a:solidFill>
            <a:srgbClr val="2253A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Après avoir communiqué avec vous un PS peut choisir de mettre fin aux échanges.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Vous en êtes informé par un bandeau indiquant « [Nom du PS] a mis fin a vos échanges » situé en haut de la ou les conversations avec ce PS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Mettre fin aux échanges implique que toutes les conversations avec ce PS sont concernées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Vous ne pouvez plus répondre à la conversation</a:t>
            </a:r>
          </a:p>
        </p:txBody>
      </p:sp>
      <p:cxnSp>
        <p:nvCxnSpPr>
          <p:cNvPr id="10" name="Connecteur droit avec flèche 19">
            <a:extLst>
              <a:ext uri="{FF2B5EF4-FFF2-40B4-BE49-F238E27FC236}">
                <a16:creationId xmlns:a16="http://schemas.microsoft.com/office/drawing/2014/main" id="{903E1316-B369-4BCE-8EAB-6F7E22228AD3}"/>
              </a:ext>
            </a:extLst>
          </p:cNvPr>
          <p:cNvCxnSpPr>
            <a:cxnSpLocks/>
          </p:cNvCxnSpPr>
          <p:nvPr/>
        </p:nvCxnSpPr>
        <p:spPr>
          <a:xfrm>
            <a:off x="3983420" y="1660634"/>
            <a:ext cx="1376856" cy="651642"/>
          </a:xfrm>
          <a:prstGeom prst="straightConnector1">
            <a:avLst/>
          </a:prstGeom>
          <a:ln>
            <a:solidFill>
              <a:srgbClr val="2253A3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2E2919C-3D2F-403F-8BE1-228789697620}"/>
              </a:ext>
            </a:extLst>
          </p:cNvPr>
          <p:cNvSpPr/>
          <p:nvPr/>
        </p:nvSpPr>
        <p:spPr>
          <a:xfrm>
            <a:off x="2183420" y="3699568"/>
            <a:ext cx="1800000" cy="644909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en savoir plus</a:t>
            </a:r>
          </a:p>
        </p:txBody>
      </p:sp>
      <p:cxnSp>
        <p:nvCxnSpPr>
          <p:cNvPr id="14" name="Connecteur droit avec flèche 19">
            <a:extLst>
              <a:ext uri="{FF2B5EF4-FFF2-40B4-BE49-F238E27FC236}">
                <a16:creationId xmlns:a16="http://schemas.microsoft.com/office/drawing/2014/main" id="{94FF69A2-6186-4F9B-BF72-A47A21B31E5B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983420" y="3289300"/>
            <a:ext cx="4106480" cy="732723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Touchscreen with solid fill">
            <a:extLst>
              <a:ext uri="{FF2B5EF4-FFF2-40B4-BE49-F238E27FC236}">
                <a16:creationId xmlns:a16="http://schemas.microsoft.com/office/drawing/2014/main" id="{34565F00-3BC2-4034-B255-00DFA718A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84731" y="3163300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0427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E90067-7810-4F5D-A7F3-0ED5E7373C5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36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8FAD2-0EE6-428E-9663-43F3C4F5E5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3019ED-E616-4CEB-A249-B9FFC31D7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98" y="255600"/>
            <a:ext cx="11936401" cy="644908"/>
          </a:xfrm>
        </p:spPr>
        <p:txBody>
          <a:bodyPr>
            <a:normAutofit fontScale="90000"/>
          </a:bodyPr>
          <a:lstStyle/>
          <a:p>
            <a:r>
              <a:rPr lang="fr-FR" dirty="0"/>
              <a:t>En savoir plus sur la fin de conversation avec mon professionnel de santé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38890C-90E3-4ADB-9986-F08C65C8B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821" y="1284614"/>
            <a:ext cx="7245279" cy="455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4169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D1065-6C10-41D7-A3B4-25A780AD85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37</a:t>
            </a:fld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4583FE-9BBA-454E-B4AF-5D752E8ACA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AB7A00-CEB8-4AC8-A0C5-10BA51DEB4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787" y="2966538"/>
            <a:ext cx="9844654" cy="682625"/>
          </a:xfrm>
        </p:spPr>
        <p:txBody>
          <a:bodyPr>
            <a:normAutofit/>
          </a:bodyPr>
          <a:lstStyle/>
          <a:p>
            <a:r>
              <a:rPr lang="fr-FR" dirty="0"/>
              <a:t>Ecrire à un professionnel de santé</a:t>
            </a:r>
          </a:p>
        </p:txBody>
      </p:sp>
    </p:spTree>
    <p:extLst>
      <p:ext uri="{BB962C8B-B14F-4D97-AF65-F5344CB8AC3E}">
        <p14:creationId xmlns:p14="http://schemas.microsoft.com/office/powerpoint/2010/main" val="540572359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C64160-33FA-409D-A9F7-DD48C5FAC3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86774" y="1132644"/>
            <a:ext cx="7011091" cy="539462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A68841-3AB8-456D-BDEE-144FABE8841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38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DF01CE-093B-418A-9144-644083153E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81BE7C-9506-4FD3-B0E9-C4F476519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Ecrire à un PS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E2919C-3D2F-403F-8BE1-228789697620}"/>
              </a:ext>
            </a:extLst>
          </p:cNvPr>
          <p:cNvSpPr/>
          <p:nvPr/>
        </p:nvSpPr>
        <p:spPr>
          <a:xfrm>
            <a:off x="1071154" y="1490915"/>
            <a:ext cx="2912266" cy="767657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sur le bouton « nouveau message » pour écrire à un PS qui m’a déjà écrit.</a:t>
            </a:r>
          </a:p>
        </p:txBody>
      </p:sp>
      <p:cxnSp>
        <p:nvCxnSpPr>
          <p:cNvPr id="14" name="Connecteur droit avec flèche 19">
            <a:extLst>
              <a:ext uri="{FF2B5EF4-FFF2-40B4-BE49-F238E27FC236}">
                <a16:creationId xmlns:a16="http://schemas.microsoft.com/office/drawing/2014/main" id="{94FF69A2-6186-4F9B-BF72-A47A21B31E5B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983420" y="1874744"/>
            <a:ext cx="5808280" cy="125506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E5F2D20-E7DB-4B34-8B98-475871B2BCF4}"/>
              </a:ext>
            </a:extLst>
          </p:cNvPr>
          <p:cNvSpPr txBox="1"/>
          <p:nvPr/>
        </p:nvSpPr>
        <p:spPr>
          <a:xfrm>
            <a:off x="1184377" y="2386955"/>
            <a:ext cx="2654198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sz="1000" b="1" dirty="0"/>
              <a:t>Pour rappel, je ne peux pas initier une conversation avec un PS si celui-ci ne m’a pas préalablement écrit.</a:t>
            </a:r>
          </a:p>
        </p:txBody>
      </p:sp>
    </p:spTree>
    <p:extLst>
      <p:ext uri="{BB962C8B-B14F-4D97-AF65-F5344CB8AC3E}">
        <p14:creationId xmlns:p14="http://schemas.microsoft.com/office/powerpoint/2010/main" val="297727800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D1065-6C10-41D7-A3B4-25A780AD85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</a:t>
            </a:fld>
            <a:endParaRPr lang="fr-F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CEBA6B-3852-41D3-AF3D-42A38B9C9A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AB7A00-CEB8-4AC8-A0C5-10BA51DEB4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787" y="2966538"/>
            <a:ext cx="9920600" cy="682625"/>
          </a:xfrm>
        </p:spPr>
        <p:txBody>
          <a:bodyPr>
            <a:normAutofit/>
          </a:bodyPr>
          <a:lstStyle/>
          <a:p>
            <a:r>
              <a:rPr lang="fr-FR" dirty="0"/>
              <a:t>Avant de commencer</a:t>
            </a:r>
          </a:p>
        </p:txBody>
      </p:sp>
    </p:spTree>
    <p:extLst>
      <p:ext uri="{BB962C8B-B14F-4D97-AF65-F5344CB8AC3E}">
        <p14:creationId xmlns:p14="http://schemas.microsoft.com/office/powerpoint/2010/main" val="1215693201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23">
            <a:extLst>
              <a:ext uri="{FF2B5EF4-FFF2-40B4-BE49-F238E27FC236}">
                <a16:creationId xmlns:a16="http://schemas.microsoft.com/office/drawing/2014/main" id="{198A0670-7CB2-4C41-B0B1-6873DBB1336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30035" y="1256333"/>
            <a:ext cx="8564137" cy="40821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A68841-3AB8-456D-BDEE-144FABE8841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39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DF01CE-093B-418A-9144-644083153E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81BE7C-9506-4FD3-B0E9-C4F476519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Ecrire à un PS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E2919C-3D2F-403F-8BE1-228789697620}"/>
              </a:ext>
            </a:extLst>
          </p:cNvPr>
          <p:cNvSpPr/>
          <p:nvPr/>
        </p:nvSpPr>
        <p:spPr>
          <a:xfrm>
            <a:off x="531391" y="2151961"/>
            <a:ext cx="1995896" cy="509335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joindre une document </a:t>
            </a:r>
          </a:p>
        </p:txBody>
      </p:sp>
      <p:cxnSp>
        <p:nvCxnSpPr>
          <p:cNvPr id="14" name="Connecteur droit avec flèche 19">
            <a:extLst>
              <a:ext uri="{FF2B5EF4-FFF2-40B4-BE49-F238E27FC236}">
                <a16:creationId xmlns:a16="http://schemas.microsoft.com/office/drawing/2014/main" id="{94FF69A2-6186-4F9B-BF72-A47A21B31E5B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527287" y="2406629"/>
            <a:ext cx="3130563" cy="374671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BBF3319-13C0-4E26-A16A-7907B5480F5A}"/>
              </a:ext>
            </a:extLst>
          </p:cNvPr>
          <p:cNvSpPr txBox="1"/>
          <p:nvPr/>
        </p:nvSpPr>
        <p:spPr>
          <a:xfrm>
            <a:off x="679557" y="2668990"/>
            <a:ext cx="1541878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Cf. diapositives 23 à 27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3EF394-2292-4565-8D60-A03C206D844D}"/>
              </a:ext>
            </a:extLst>
          </p:cNvPr>
          <p:cNvSpPr/>
          <p:nvPr/>
        </p:nvSpPr>
        <p:spPr>
          <a:xfrm>
            <a:off x="525347" y="3039049"/>
            <a:ext cx="1995896" cy="509335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joindre une document </a:t>
            </a:r>
          </a:p>
        </p:txBody>
      </p:sp>
      <p:cxnSp>
        <p:nvCxnSpPr>
          <p:cNvPr id="17" name="Connecteur droit avec flèche 19">
            <a:extLst>
              <a:ext uri="{FF2B5EF4-FFF2-40B4-BE49-F238E27FC236}">
                <a16:creationId xmlns:a16="http://schemas.microsoft.com/office/drawing/2014/main" id="{385025D9-F5A6-4677-A635-C5FB946ADE74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2521243" y="2925470"/>
            <a:ext cx="4012909" cy="368247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B7A3CF4-A701-40EB-8E02-3ED18F678A60}"/>
              </a:ext>
            </a:extLst>
          </p:cNvPr>
          <p:cNvSpPr/>
          <p:nvPr/>
        </p:nvSpPr>
        <p:spPr>
          <a:xfrm>
            <a:off x="525347" y="3816849"/>
            <a:ext cx="1995896" cy="509335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rédige ici mon message</a:t>
            </a:r>
          </a:p>
        </p:txBody>
      </p:sp>
      <p:cxnSp>
        <p:nvCxnSpPr>
          <p:cNvPr id="22" name="Connecteur droit avec flèche 19">
            <a:extLst>
              <a:ext uri="{FF2B5EF4-FFF2-40B4-BE49-F238E27FC236}">
                <a16:creationId xmlns:a16="http://schemas.microsoft.com/office/drawing/2014/main" id="{DABF1ED0-2E53-490A-A445-AD7F25330ECC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2521243" y="3649542"/>
            <a:ext cx="3136607" cy="421975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652588F-602A-4CB4-8179-A6CCB737C236}"/>
              </a:ext>
            </a:extLst>
          </p:cNvPr>
          <p:cNvSpPr/>
          <p:nvPr/>
        </p:nvSpPr>
        <p:spPr>
          <a:xfrm>
            <a:off x="525347" y="4539235"/>
            <a:ext cx="1995896" cy="1028547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Un brouillon est automatiquement créé, si je ne souhaite pas le conserver, je clique ici pour supprimer le brouillon</a:t>
            </a:r>
          </a:p>
        </p:txBody>
      </p:sp>
      <p:cxnSp>
        <p:nvCxnSpPr>
          <p:cNvPr id="26" name="Connecteur droit avec flèche 19">
            <a:extLst>
              <a:ext uri="{FF2B5EF4-FFF2-40B4-BE49-F238E27FC236}">
                <a16:creationId xmlns:a16="http://schemas.microsoft.com/office/drawing/2014/main" id="{D308028B-2959-4F6E-AD6E-033DD36A0EA3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2521243" y="4962854"/>
            <a:ext cx="3136607" cy="90655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904329A-E7D8-4A80-BC99-58BE8E9B47D5}"/>
              </a:ext>
            </a:extLst>
          </p:cNvPr>
          <p:cNvSpPr/>
          <p:nvPr/>
        </p:nvSpPr>
        <p:spPr>
          <a:xfrm>
            <a:off x="525347" y="1509759"/>
            <a:ext cx="1995896" cy="509335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renseigne le sujet de mon message 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(limite à 80 caractères)</a:t>
            </a:r>
          </a:p>
        </p:txBody>
      </p:sp>
      <p:cxnSp>
        <p:nvCxnSpPr>
          <p:cNvPr id="30" name="Connecteur droit avec flèche 19">
            <a:extLst>
              <a:ext uri="{FF2B5EF4-FFF2-40B4-BE49-F238E27FC236}">
                <a16:creationId xmlns:a16="http://schemas.microsoft.com/office/drawing/2014/main" id="{28544C15-6F40-4BB4-9C3D-52A55DC9B1CA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2521243" y="1764427"/>
            <a:ext cx="3136607" cy="562395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D4060E67-6099-448F-8E23-29AEAE4BAB05}"/>
              </a:ext>
            </a:extLst>
          </p:cNvPr>
          <p:cNvSpPr/>
          <p:nvPr/>
        </p:nvSpPr>
        <p:spPr>
          <a:xfrm>
            <a:off x="525347" y="921580"/>
            <a:ext cx="1995896" cy="509335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choisis le destinataire de mon message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6538D1-3EC3-4AD9-9ABD-8ACABB1FA1E1}"/>
              </a:ext>
            </a:extLst>
          </p:cNvPr>
          <p:cNvSpPr txBox="1"/>
          <p:nvPr/>
        </p:nvSpPr>
        <p:spPr>
          <a:xfrm>
            <a:off x="2730034" y="5821256"/>
            <a:ext cx="292781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sz="1000" b="1" dirty="0"/>
              <a:t>A noter : pour plus de détail consulter la diapositive 21 : « répondre à un PS » </a:t>
            </a:r>
          </a:p>
        </p:txBody>
      </p:sp>
    </p:spTree>
    <p:extLst>
      <p:ext uri="{BB962C8B-B14F-4D97-AF65-F5344CB8AC3E}">
        <p14:creationId xmlns:p14="http://schemas.microsoft.com/office/powerpoint/2010/main" val="2046637505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A68841-3AB8-456D-BDEE-144FABE8841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40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DF01CE-093B-418A-9144-644083153E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81BE7C-9506-4FD3-B0E9-C4F476519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Ecrire à un 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5C0008-6ED6-4394-B4C5-84498A1241A9}"/>
              </a:ext>
            </a:extLst>
          </p:cNvPr>
          <p:cNvSpPr txBox="1"/>
          <p:nvPr/>
        </p:nvSpPr>
        <p:spPr>
          <a:xfrm>
            <a:off x="671036" y="1007833"/>
            <a:ext cx="3312384" cy="3693319"/>
          </a:xfrm>
          <a:prstGeom prst="rect">
            <a:avLst/>
          </a:prstGeom>
          <a:solidFill>
            <a:srgbClr val="2253A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Après avoir cliqué sur le champ des destinataires, une liste s’affiche avec les PS à qui l’usager peut écrire </a:t>
            </a:r>
            <a:r>
              <a:rPr lang="fr-FR" sz="1200" dirty="0">
                <a:solidFill>
                  <a:schemeClr val="bg1"/>
                </a:solidFill>
              </a:rPr>
              <a:t>(donc les PS qui ont déjà écrit à l’usager et qui n’ont pas mis fin aux échanges).</a:t>
            </a:r>
          </a:p>
          <a:p>
            <a:endParaRPr lang="fr-FR" sz="1200" b="1" dirty="0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/>
                </a:solidFill>
              </a:rPr>
              <a:t>L’usager ne peut écrire qu’à un seul PS.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/>
                </a:solidFill>
              </a:rPr>
              <a:t>La liste est déroulante et est alimentée automatiquement </a:t>
            </a:r>
            <a:r>
              <a:rPr lang="fr-FR" sz="1200" dirty="0">
                <a:solidFill>
                  <a:schemeClr val="bg1"/>
                </a:solidFill>
              </a:rPr>
              <a:t>(possibilité de saisir les premiers caractères du nom ou prénom d’un PS</a:t>
            </a:r>
            <a:r>
              <a:rPr lang="fr-FR" sz="1200" b="1" dirty="0">
                <a:solidFill>
                  <a:schemeClr val="bg1"/>
                </a:solidFill>
              </a:rPr>
              <a:t>)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/>
                </a:solidFill>
              </a:rPr>
              <a:t>Cette liste est triée par ordre alphabétique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2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fr-FR" sz="12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200" b="1" dirty="0">
                <a:solidFill>
                  <a:schemeClr val="bg1"/>
                </a:solidFill>
              </a:rPr>
              <a:t>Pour sélectionner un PS, l'usager clique sur son nom dans la liste. </a:t>
            </a:r>
          </a:p>
        </p:txBody>
      </p:sp>
      <p:pic>
        <p:nvPicPr>
          <p:cNvPr id="7" name="Image 2">
            <a:extLst>
              <a:ext uri="{FF2B5EF4-FFF2-40B4-BE49-F238E27FC236}">
                <a16:creationId xmlns:a16="http://schemas.microsoft.com/office/drawing/2014/main" id="{1D9162D2-5D27-4870-BEB7-0B6531CA3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036" y="874916"/>
            <a:ext cx="7744723" cy="562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52757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3CF2EC-7CF9-4AF1-8EE4-37A2B8213EF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41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5CA71-18AF-4277-91AB-94092D66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04B99B-D515-4CB9-978B-5647676E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Ecrire à un PS</a:t>
            </a:r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id="{CB42854D-94BA-4A88-B6C0-CD55BBA801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52632" y="993405"/>
            <a:ext cx="7258050" cy="5257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7CEAD5-3739-4537-B280-2CD1CD86BE36}"/>
              </a:ext>
            </a:extLst>
          </p:cNvPr>
          <p:cNvSpPr txBox="1"/>
          <p:nvPr/>
        </p:nvSpPr>
        <p:spPr>
          <a:xfrm>
            <a:off x="671036" y="1007833"/>
            <a:ext cx="2472214" cy="830997"/>
          </a:xfrm>
          <a:prstGeom prst="rect">
            <a:avLst/>
          </a:prstGeom>
          <a:solidFill>
            <a:srgbClr val="2253A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Une fois le message rédigé et envoyé, un message de confirmation apparaît en bas de l’écran. </a:t>
            </a:r>
          </a:p>
        </p:txBody>
      </p:sp>
    </p:spTree>
    <p:extLst>
      <p:ext uri="{BB962C8B-B14F-4D97-AF65-F5344CB8AC3E}">
        <p14:creationId xmlns:p14="http://schemas.microsoft.com/office/powerpoint/2010/main" val="2973169230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A68841-3AB8-456D-BDEE-144FABE8841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42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DF01CE-093B-418A-9144-644083153E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81BE7C-9506-4FD3-B0E9-C4F476519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Ecrire à un PS</a:t>
            </a:r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id="{520824D6-A6A0-4DB9-B9AE-8BE30BF22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73" y="2551308"/>
            <a:ext cx="3860427" cy="345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5C0008-6ED6-4394-B4C5-84498A1241A9}"/>
              </a:ext>
            </a:extLst>
          </p:cNvPr>
          <p:cNvSpPr txBox="1"/>
          <p:nvPr/>
        </p:nvSpPr>
        <p:spPr>
          <a:xfrm>
            <a:off x="671035" y="1007833"/>
            <a:ext cx="4432907" cy="1200329"/>
          </a:xfrm>
          <a:prstGeom prst="rect">
            <a:avLst/>
          </a:prstGeom>
          <a:solidFill>
            <a:srgbClr val="2253A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Lorsqu’aucun PS ne vous a pas écrit, ou que tout PS ayant envoyé un message a mis fin aux échanges, le bouton Nouveau message est quand même présent.</a:t>
            </a:r>
          </a:p>
          <a:p>
            <a:endParaRPr lang="fr-FR" sz="1200" b="1" dirty="0">
              <a:solidFill>
                <a:schemeClr val="bg1"/>
              </a:solidFill>
            </a:endParaRPr>
          </a:p>
          <a:p>
            <a:r>
              <a:rPr lang="fr-FR" sz="1200" dirty="0">
                <a:solidFill>
                  <a:schemeClr val="bg1"/>
                </a:solidFill>
              </a:rPr>
              <a:t>Il vous permet de démarrer la rédaction d’un nouveau message, mais ce message ne pourra pas être envoyé.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DEE97-E6AA-4475-B4E1-3A74E9159377}"/>
              </a:ext>
            </a:extLst>
          </p:cNvPr>
          <p:cNvSpPr txBox="1"/>
          <p:nvPr/>
        </p:nvSpPr>
        <p:spPr>
          <a:xfrm>
            <a:off x="5876732" y="2414704"/>
            <a:ext cx="5235473" cy="461665"/>
          </a:xfrm>
          <a:prstGeom prst="rect">
            <a:avLst/>
          </a:prstGeom>
          <a:solidFill>
            <a:srgbClr val="2253A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Dans ce message, le champ des destinataires ne contient alors aucune option et le bouton envoyer est inactif.</a:t>
            </a:r>
          </a:p>
        </p:txBody>
      </p:sp>
      <p:pic>
        <p:nvPicPr>
          <p:cNvPr id="10" name="Image 23">
            <a:extLst>
              <a:ext uri="{FF2B5EF4-FFF2-40B4-BE49-F238E27FC236}">
                <a16:creationId xmlns:a16="http://schemas.microsoft.com/office/drawing/2014/main" id="{5EDA6B60-478C-41D8-9398-886044A591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76732" y="3106792"/>
            <a:ext cx="5235473" cy="280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59609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4EF90-470B-4068-8CD3-C3C878D769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43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0D13D4-CD7B-44F0-B672-40B2D8C1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Fin de parcours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8A82E-269E-475F-B91E-A31E4C5CF4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ZoneTexte 14">
            <a:extLst>
              <a:ext uri="{FF2B5EF4-FFF2-40B4-BE49-F238E27FC236}">
                <a16:creationId xmlns:a16="http://schemas.microsoft.com/office/drawing/2014/main" id="{ECFA6648-4363-42D4-B180-10E39B72938C}"/>
              </a:ext>
            </a:extLst>
          </p:cNvPr>
          <p:cNvSpPr txBox="1"/>
          <p:nvPr/>
        </p:nvSpPr>
        <p:spPr>
          <a:xfrm>
            <a:off x="3024833" y="1914244"/>
            <a:ext cx="5795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Félicitations vous voici arrivé à la fin de ce pas à pas !</a:t>
            </a:r>
          </a:p>
        </p:txBody>
      </p:sp>
      <p:pic>
        <p:nvPicPr>
          <p:cNvPr id="7" name="Graphic 6" descr="Streamers with solid fill">
            <a:extLst>
              <a:ext uri="{FF2B5EF4-FFF2-40B4-BE49-F238E27FC236}">
                <a16:creationId xmlns:a16="http://schemas.microsoft.com/office/drawing/2014/main" id="{AC74C97A-24E8-4240-83DF-2632D411D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0617" y="1830841"/>
            <a:ext cx="914400" cy="91440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  <a:extLst>
              <a:ext uri="{FF2B5EF4-FFF2-40B4-BE49-F238E27FC236}">
                <a16:creationId xmlns:a16="http://schemas.microsoft.com/office/drawing/2014/main" id="{16DB782C-652B-4273-9F4F-2BB6D00B3522}"/>
              </a:ext>
            </a:extLst>
          </p:cNvPr>
          <p:cNvSpPr/>
          <p:nvPr/>
        </p:nvSpPr>
        <p:spPr>
          <a:xfrm>
            <a:off x="3110957" y="3064463"/>
            <a:ext cx="2077243" cy="890110"/>
          </a:xfrm>
          <a:prstGeom prst="rect">
            <a:avLst/>
          </a:prstGeom>
          <a:solidFill>
            <a:srgbClr val="22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revenir à la page messages</a:t>
            </a:r>
          </a:p>
        </p:txBody>
      </p:sp>
      <p:pic>
        <p:nvPicPr>
          <p:cNvPr id="9" name="Graphic 8" descr="Touchscreen with solid fill">
            <a:extLst>
              <a:ext uri="{FF2B5EF4-FFF2-40B4-BE49-F238E27FC236}">
                <a16:creationId xmlns:a16="http://schemas.microsoft.com/office/drawing/2014/main" id="{BB840B9B-36A6-42D8-84A7-00B82C5C00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59215" y="3771635"/>
            <a:ext cx="252000" cy="252000"/>
          </a:xfrm>
          <a:prstGeom prst="rect">
            <a:avLst/>
          </a:prstGeom>
        </p:spPr>
      </p:pic>
      <p:sp>
        <p:nvSpPr>
          <p:cNvPr id="10" name="Rectangle 9">
            <a:hlinkClick r:id="rId8" action="ppaction://hlinksldjump"/>
            <a:extLst>
              <a:ext uri="{FF2B5EF4-FFF2-40B4-BE49-F238E27FC236}">
                <a16:creationId xmlns:a16="http://schemas.microsoft.com/office/drawing/2014/main" id="{CB878D11-30F4-4BA3-A15A-61E2BC6C1AC3}"/>
              </a:ext>
            </a:extLst>
          </p:cNvPr>
          <p:cNvSpPr/>
          <p:nvPr/>
        </p:nvSpPr>
        <p:spPr>
          <a:xfrm>
            <a:off x="5677767" y="3064737"/>
            <a:ext cx="2077243" cy="890110"/>
          </a:xfrm>
          <a:prstGeom prst="rect">
            <a:avLst/>
          </a:prstGeom>
          <a:solidFill>
            <a:srgbClr val="22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revenir à la réponse à un message de mon professionnel de santé</a:t>
            </a:r>
          </a:p>
        </p:txBody>
      </p:sp>
      <p:pic>
        <p:nvPicPr>
          <p:cNvPr id="11" name="Graphic 10" descr="Touchscreen with solid fill">
            <a:extLst>
              <a:ext uri="{FF2B5EF4-FFF2-40B4-BE49-F238E27FC236}">
                <a16:creationId xmlns:a16="http://schemas.microsoft.com/office/drawing/2014/main" id="{35906397-F9CC-4784-A7A4-4E1BC62C6C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3010" y="3771635"/>
            <a:ext cx="252000" cy="252000"/>
          </a:xfrm>
          <a:prstGeom prst="rect">
            <a:avLst/>
          </a:prstGeom>
        </p:spPr>
      </p:pic>
      <p:sp>
        <p:nvSpPr>
          <p:cNvPr id="12" name="Rectangle 11">
            <a:hlinkClick r:id="rId9" action="ppaction://hlinksldjump"/>
            <a:extLst>
              <a:ext uri="{FF2B5EF4-FFF2-40B4-BE49-F238E27FC236}">
                <a16:creationId xmlns:a16="http://schemas.microsoft.com/office/drawing/2014/main" id="{D187C908-E505-463B-AE64-409D5E8DC64A}"/>
              </a:ext>
            </a:extLst>
          </p:cNvPr>
          <p:cNvSpPr/>
          <p:nvPr/>
        </p:nvSpPr>
        <p:spPr>
          <a:xfrm>
            <a:off x="8244577" y="3064463"/>
            <a:ext cx="2077243" cy="890110"/>
          </a:xfrm>
          <a:prstGeom prst="rect">
            <a:avLst/>
          </a:prstGeom>
          <a:solidFill>
            <a:srgbClr val="22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revenir à l’ajout d’un document en pièces jointes de mon message</a:t>
            </a:r>
          </a:p>
        </p:txBody>
      </p:sp>
      <p:pic>
        <p:nvPicPr>
          <p:cNvPr id="13" name="Graphic 12" descr="Touchscreen with solid fill">
            <a:extLst>
              <a:ext uri="{FF2B5EF4-FFF2-40B4-BE49-F238E27FC236}">
                <a16:creationId xmlns:a16="http://schemas.microsoft.com/office/drawing/2014/main" id="{84100B09-52A8-4E58-B175-89AC89FBC8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69820" y="3771361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298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Clipboard Checked with solid fill">
            <a:extLst>
              <a:ext uri="{FF2B5EF4-FFF2-40B4-BE49-F238E27FC236}">
                <a16:creationId xmlns:a16="http://schemas.microsoft.com/office/drawing/2014/main" id="{E7C7D53D-6413-4495-95AD-9EB917AD0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5391" y="1816419"/>
            <a:ext cx="914400" cy="914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4EF90-470B-4068-8CD3-C3C878D769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4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0D13D4-CD7B-44F0-B672-40B2D8C1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prérequis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8A82E-269E-475F-B91E-A31E4C5CF4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9816DAD-FDAC-48F7-B4FB-4125793D3FB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948633" y="1914244"/>
            <a:ext cx="8243242" cy="4067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Avant de commencer</a:t>
            </a:r>
          </a:p>
          <a:p>
            <a:r>
              <a:rPr lang="fr-FR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J’ai activé Mon espace santé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5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n’ai pas encore activé Mon espace santé ? </a:t>
            </a:r>
            <a:r>
              <a:rPr lang="fr-FR" sz="15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J</a:t>
            </a:r>
            <a:r>
              <a:rPr lang="fr-FR" sz="15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peux me référer au pas à pas « Activer Mon espace santé » pour m’assister</a:t>
            </a:r>
          </a:p>
          <a:p>
            <a:r>
              <a:rPr lang="fr-FR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dispose d’un identifiant et d’un mot de passe valide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5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J’ai oublié ou perdu mon identifiant ou mot de passe ? </a:t>
            </a:r>
            <a:r>
              <a:rPr lang="fr-FR" sz="15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Je peux me référer au pas à pas </a:t>
            </a:r>
            <a:r>
              <a:rPr lang="fr-FR" sz="1500" i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« Se connecter à Mon espace santé </a:t>
            </a:r>
            <a:r>
              <a:rPr lang="fr-FR" sz="15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» pour m’assister</a:t>
            </a:r>
            <a:endParaRPr lang="fr-FR" sz="15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0975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D1065-6C10-41D7-A3B4-25A780AD85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5</a:t>
            </a:fld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4583FE-9BBA-454E-B4AF-5D752E8ACA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AB7A00-CEB8-4AC8-A0C5-10BA51DEB4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787" y="2966538"/>
            <a:ext cx="9844654" cy="682625"/>
          </a:xfrm>
        </p:spPr>
        <p:txBody>
          <a:bodyPr>
            <a:normAutofit/>
          </a:bodyPr>
          <a:lstStyle/>
          <a:p>
            <a:r>
              <a:rPr lang="fr-FR" dirty="0"/>
              <a:t>Je commence mon parcours</a:t>
            </a:r>
          </a:p>
        </p:txBody>
      </p:sp>
    </p:spTree>
    <p:extLst>
      <p:ext uri="{BB962C8B-B14F-4D97-AF65-F5344CB8AC3E}">
        <p14:creationId xmlns:p14="http://schemas.microsoft.com/office/powerpoint/2010/main" val="39704875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23ED2D-579B-41BE-B3C9-07761FF26653}"/>
              </a:ext>
            </a:extLst>
          </p:cNvPr>
          <p:cNvGrpSpPr/>
          <p:nvPr/>
        </p:nvGrpSpPr>
        <p:grpSpPr>
          <a:xfrm>
            <a:off x="5172075" y="476178"/>
            <a:ext cx="6448407" cy="6109017"/>
            <a:chOff x="5172075" y="476178"/>
            <a:chExt cx="6448407" cy="610901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50474FC-5AE4-4244-A4D2-0CEF6FE14E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075" y="476178"/>
              <a:ext cx="6448407" cy="6109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hlinkClick r:id="rId3" action="ppaction://hlinksldjump"/>
              <a:extLst>
                <a:ext uri="{FF2B5EF4-FFF2-40B4-BE49-F238E27FC236}">
                  <a16:creationId xmlns:a16="http://schemas.microsoft.com/office/drawing/2014/main" id="{ECA582BD-DF8E-49A2-A190-C100184381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70" r="4479" b="94787"/>
            <a:stretch/>
          </p:blipFill>
          <p:spPr bwMode="auto">
            <a:xfrm>
              <a:off x="10496550" y="476178"/>
              <a:ext cx="835092" cy="318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4EF90-470B-4068-8CD3-C3C878D769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6</a:t>
            </a:fld>
            <a:endParaRPr lang="fr-F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49191-7C30-4C35-9207-38EC651D868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EA84999-D93F-4293-B7D1-5E819769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99" y="255600"/>
            <a:ext cx="4453160" cy="1354125"/>
          </a:xfrm>
        </p:spPr>
        <p:txBody>
          <a:bodyPr>
            <a:normAutofit/>
          </a:bodyPr>
          <a:lstStyle/>
          <a:p>
            <a:r>
              <a:rPr lang="fr-FR" sz="2800" dirty="0"/>
              <a:t>Je me connecte à mon compte Mon espace santé</a:t>
            </a:r>
          </a:p>
        </p:txBody>
      </p:sp>
      <p:sp>
        <p:nvSpPr>
          <p:cNvPr id="18" name="ZoneTexte 14">
            <a:extLst>
              <a:ext uri="{FF2B5EF4-FFF2-40B4-BE49-F238E27FC236}">
                <a16:creationId xmlns:a16="http://schemas.microsoft.com/office/drawing/2014/main" id="{ECFA6648-4363-42D4-B180-10E39B72938C}"/>
              </a:ext>
            </a:extLst>
          </p:cNvPr>
          <p:cNvSpPr txBox="1"/>
          <p:nvPr/>
        </p:nvSpPr>
        <p:spPr>
          <a:xfrm>
            <a:off x="268462" y="1854579"/>
            <a:ext cx="45353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DF2680"/>
                </a:solidFill>
              </a:rPr>
              <a:t>1/ </a:t>
            </a:r>
            <a:r>
              <a:rPr lang="fr-FR" sz="1600" dirty="0"/>
              <a:t>Je me rends sur </a:t>
            </a:r>
            <a:r>
              <a:rPr lang="fr-FR" sz="2000" dirty="0">
                <a:hlinkClick r:id="rId4"/>
              </a:rPr>
              <a:t>monespacesanté.fr</a:t>
            </a:r>
            <a:endParaRPr lang="fr-FR" sz="2000" dirty="0"/>
          </a:p>
          <a:p>
            <a:endParaRPr lang="fr-FR" sz="2000" dirty="0"/>
          </a:p>
          <a:p>
            <a:r>
              <a:rPr lang="fr-FR" sz="2000" b="1" dirty="0">
                <a:solidFill>
                  <a:srgbClr val="DF2680"/>
                </a:solidFill>
              </a:rPr>
              <a:t>2/ </a:t>
            </a:r>
            <a:r>
              <a:rPr lang="fr-FR" sz="1600" dirty="0"/>
              <a:t>Je clique sur « Connexion »</a:t>
            </a:r>
          </a:p>
          <a:p>
            <a:endParaRPr lang="fr-FR" sz="16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E6762C-6081-4EE8-8F89-064917479A3F}"/>
              </a:ext>
            </a:extLst>
          </p:cNvPr>
          <p:cNvCxnSpPr>
            <a:cxnSpLocks/>
          </p:cNvCxnSpPr>
          <p:nvPr/>
        </p:nvCxnSpPr>
        <p:spPr>
          <a:xfrm flipV="1">
            <a:off x="4708759" y="794669"/>
            <a:ext cx="5787791" cy="1891384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Graphic 14" descr="Touchscreen with solid fill">
            <a:extLst>
              <a:ext uri="{FF2B5EF4-FFF2-40B4-BE49-F238E27FC236}">
                <a16:creationId xmlns:a16="http://schemas.microsoft.com/office/drawing/2014/main" id="{02C60629-9BC0-4B38-9AEF-61AB5653B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79642" y="649500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888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95F77B3-E99A-4070-BD96-2574DCB784AC}"/>
              </a:ext>
            </a:extLst>
          </p:cNvPr>
          <p:cNvGrpSpPr/>
          <p:nvPr/>
        </p:nvGrpSpPr>
        <p:grpSpPr>
          <a:xfrm>
            <a:off x="3908930" y="1309196"/>
            <a:ext cx="7681383" cy="4800864"/>
            <a:chOff x="3908930" y="1309196"/>
            <a:chExt cx="7681383" cy="48008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2E6F8A4-BE80-4484-B8E8-AC984D37566A}"/>
                </a:ext>
              </a:extLst>
            </p:cNvPr>
            <p:cNvGrpSpPr/>
            <p:nvPr/>
          </p:nvGrpSpPr>
          <p:grpSpPr>
            <a:xfrm>
              <a:off x="3908930" y="1309196"/>
              <a:ext cx="7681383" cy="4800864"/>
              <a:chOff x="3908930" y="1309196"/>
              <a:chExt cx="7681383" cy="4800864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7E2B61B-4626-46E7-82B4-DDC74914047A}"/>
                  </a:ext>
                </a:extLst>
              </p:cNvPr>
              <p:cNvGrpSpPr/>
              <p:nvPr/>
            </p:nvGrpSpPr>
            <p:grpSpPr>
              <a:xfrm>
                <a:off x="3908930" y="1309196"/>
                <a:ext cx="7681383" cy="4800864"/>
                <a:chOff x="3908930" y="1309196"/>
                <a:chExt cx="7681383" cy="4800864"/>
              </a:xfrm>
            </p:grpSpPr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B433991A-5D17-4A43-B3B3-B3397A74C4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/>
              </p:blipFill>
              <p:spPr>
                <a:xfrm>
                  <a:off x="3908930" y="1309196"/>
                  <a:ext cx="7681383" cy="4800864"/>
                </a:xfrm>
                <a:prstGeom prst="rect">
                  <a:avLst/>
                </a:prstGeom>
                <a:ln>
                  <a:solidFill>
                    <a:schemeClr val="bg2"/>
                  </a:solidFill>
                </a:ln>
              </p:spPr>
            </p:pic>
            <p:pic>
              <p:nvPicPr>
                <p:cNvPr id="31" name="Picture 30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48579319-45DE-4A6B-A76C-BDAD140F3E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4702" t="35902" r="45709" b="61096"/>
                <a:stretch/>
              </p:blipFill>
              <p:spPr>
                <a:xfrm>
                  <a:off x="8226162" y="4137163"/>
                  <a:ext cx="736585" cy="158138"/>
                </a:xfrm>
                <a:prstGeom prst="rect">
                  <a:avLst/>
                </a:prstGeom>
                <a:ln>
                  <a:solidFill>
                    <a:schemeClr val="bg2"/>
                  </a:solidFill>
                </a:ln>
              </p:spPr>
            </p:pic>
          </p:grpSp>
          <p:pic>
            <p:nvPicPr>
              <p:cNvPr id="32" name="Picture 31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AA32E49-DFE5-4D2F-B072-6BDEED3FE5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4971" t="47380" r="44956" b="49733"/>
              <a:stretch/>
            </p:blipFill>
            <p:spPr>
              <a:xfrm>
                <a:off x="8261526" y="4792575"/>
                <a:ext cx="773723" cy="152125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</p:grpSp>
        <p:pic>
          <p:nvPicPr>
            <p:cNvPr id="34" name="Picture 33">
              <a:hlinkClick r:id="rId6" action="ppaction://hlinksldjump"/>
              <a:extLst>
                <a:ext uri="{FF2B5EF4-FFF2-40B4-BE49-F238E27FC236}">
                  <a16:creationId xmlns:a16="http://schemas.microsoft.com/office/drawing/2014/main" id="{1CB89AB4-3F72-4182-A4FE-717EF5172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8002" t="72513" r="41926" b="18933"/>
            <a:stretch/>
          </p:blipFill>
          <p:spPr>
            <a:xfrm>
              <a:off x="8805520" y="5078563"/>
              <a:ext cx="773723" cy="45067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ZoneTexte 14">
            <a:extLst>
              <a:ext uri="{FF2B5EF4-FFF2-40B4-BE49-F238E27FC236}">
                <a16:creationId xmlns:a16="http://schemas.microsoft.com/office/drawing/2014/main" id="{29DFF032-2371-48C8-A07F-314F38A230AC}"/>
              </a:ext>
            </a:extLst>
          </p:cNvPr>
          <p:cNvSpPr txBox="1"/>
          <p:nvPr/>
        </p:nvSpPr>
        <p:spPr>
          <a:xfrm>
            <a:off x="268462" y="1854579"/>
            <a:ext cx="316053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DF2680"/>
                </a:solidFill>
              </a:rPr>
              <a:t>3/ </a:t>
            </a:r>
            <a:r>
              <a:rPr lang="fr-FR" sz="1600" dirty="0"/>
              <a:t>Je renseigne mon identifiant et mon mot de passe. </a:t>
            </a:r>
            <a:endParaRPr lang="fr-FR" sz="1400" dirty="0"/>
          </a:p>
          <a:p>
            <a:endParaRPr lang="fr-FR" sz="1400" dirty="0"/>
          </a:p>
          <a:p>
            <a:pPr algn="just"/>
            <a:endParaRPr lang="fr-FR" sz="1200" i="1" dirty="0"/>
          </a:p>
          <a:p>
            <a:pPr algn="just"/>
            <a:endParaRPr lang="fr-FR" sz="1200" i="1" dirty="0"/>
          </a:p>
          <a:p>
            <a:pPr algn="just"/>
            <a:endParaRPr lang="fr-FR" sz="1200" i="1" dirty="0"/>
          </a:p>
          <a:p>
            <a:pPr algn="just"/>
            <a:endParaRPr lang="fr-FR" sz="1200" i="1" dirty="0"/>
          </a:p>
          <a:p>
            <a:pPr algn="just"/>
            <a:endParaRPr lang="fr-FR" sz="1200" i="1" dirty="0"/>
          </a:p>
          <a:p>
            <a:pPr algn="just"/>
            <a:endParaRPr lang="fr-FR" sz="1200" i="1" dirty="0"/>
          </a:p>
          <a:p>
            <a:endParaRPr lang="fr-FR" sz="2000" b="1" dirty="0">
              <a:solidFill>
                <a:srgbClr val="DF2680"/>
              </a:solidFill>
              <a:latin typeface="Helvetica Neue"/>
            </a:endParaRP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Helvetica Neue"/>
              </a:rPr>
              <a:t>4/ </a:t>
            </a:r>
            <a:r>
              <a:rPr lang="fr-FR" sz="1600" dirty="0"/>
              <a:t>Je clique sur continuer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4EF90-470B-4068-8CD3-C3C878D769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7</a:t>
            </a:fld>
            <a:endParaRPr lang="fr-F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396BA1-3C35-4EC7-8E4C-B83565CABB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F011D31-01C4-4A31-891A-65D067470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98" y="255600"/>
            <a:ext cx="9869477" cy="644908"/>
          </a:xfrm>
        </p:spPr>
        <p:txBody>
          <a:bodyPr>
            <a:noAutofit/>
          </a:bodyPr>
          <a:lstStyle/>
          <a:p>
            <a:r>
              <a:rPr lang="fr-FR" sz="2800" dirty="0"/>
              <a:t>Je me connecte à mon compte Mon espace santé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68A9BE-D4DE-471A-B1FC-11E1F8DF82DD}"/>
              </a:ext>
            </a:extLst>
          </p:cNvPr>
          <p:cNvCxnSpPr>
            <a:cxnSpLocks/>
          </p:cNvCxnSpPr>
          <p:nvPr/>
        </p:nvCxnSpPr>
        <p:spPr>
          <a:xfrm>
            <a:off x="3195145" y="2375338"/>
            <a:ext cx="5130445" cy="1608833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31A371-080F-4ACF-A918-E210D4AE808C}"/>
              </a:ext>
            </a:extLst>
          </p:cNvPr>
          <p:cNvCxnSpPr>
            <a:cxnSpLocks/>
          </p:cNvCxnSpPr>
          <p:nvPr/>
        </p:nvCxnSpPr>
        <p:spPr>
          <a:xfrm>
            <a:off x="2914650" y="5263099"/>
            <a:ext cx="5346876" cy="74289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26B7BC7-897B-4EE1-903F-FFF2362710A7}"/>
              </a:ext>
            </a:extLst>
          </p:cNvPr>
          <p:cNvCxnSpPr>
            <a:cxnSpLocks/>
          </p:cNvCxnSpPr>
          <p:nvPr/>
        </p:nvCxnSpPr>
        <p:spPr>
          <a:xfrm>
            <a:off x="3195145" y="2375338"/>
            <a:ext cx="5066381" cy="2294633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9" name="Graphic 28" descr="Touchscreen with solid fill">
            <a:extLst>
              <a:ext uri="{FF2B5EF4-FFF2-40B4-BE49-F238E27FC236}">
                <a16:creationId xmlns:a16="http://schemas.microsoft.com/office/drawing/2014/main" id="{26D2D260-902A-4790-A38F-B59E3AC4F5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5748" y="5337388"/>
            <a:ext cx="252000" cy="252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2538712-4D00-4F99-8EDB-147DB4B95FA7}"/>
              </a:ext>
            </a:extLst>
          </p:cNvPr>
          <p:cNvGrpSpPr/>
          <p:nvPr/>
        </p:nvGrpSpPr>
        <p:grpSpPr>
          <a:xfrm>
            <a:off x="725253" y="2654924"/>
            <a:ext cx="7500909" cy="1561308"/>
            <a:chOff x="446647" y="3171919"/>
            <a:chExt cx="7500909" cy="1561308"/>
          </a:xfrm>
        </p:grpSpPr>
        <p:cxnSp>
          <p:nvCxnSpPr>
            <p:cNvPr id="21" name="Connecteur droit avec flèche 19">
              <a:extLst>
                <a:ext uri="{FF2B5EF4-FFF2-40B4-BE49-F238E27FC236}">
                  <a16:creationId xmlns:a16="http://schemas.microsoft.com/office/drawing/2014/main" id="{BD2ACD47-5DBF-4073-B0D4-FABC94AE0B98}"/>
                </a:ext>
              </a:extLst>
            </p:cNvPr>
            <p:cNvCxnSpPr>
              <a:cxnSpLocks/>
              <a:stCxn id="23" idx="3"/>
              <a:endCxn id="31" idx="1"/>
            </p:cNvCxnSpPr>
            <p:nvPr/>
          </p:nvCxnSpPr>
          <p:spPr>
            <a:xfrm>
              <a:off x="2246647" y="3417774"/>
              <a:ext cx="5700909" cy="1315453"/>
            </a:xfrm>
            <a:prstGeom prst="straightConnector1">
              <a:avLst/>
            </a:prstGeom>
            <a:ln>
              <a:solidFill>
                <a:srgbClr val="DF26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DBA0279-15DA-4107-81CF-91555B32E78E}"/>
                </a:ext>
              </a:extLst>
            </p:cNvPr>
            <p:cNvSpPr/>
            <p:nvPr/>
          </p:nvSpPr>
          <p:spPr>
            <a:xfrm>
              <a:off x="446647" y="3171919"/>
              <a:ext cx="1800000" cy="491709"/>
            </a:xfrm>
            <a:prstGeom prst="rect">
              <a:avLst/>
            </a:prstGeom>
            <a:solidFill>
              <a:srgbClr val="DF2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Je clique ici si j’ai oublié mon identifiant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17831C-80E9-45DC-974D-6D9580B48F85}"/>
              </a:ext>
            </a:extLst>
          </p:cNvPr>
          <p:cNvGrpSpPr/>
          <p:nvPr/>
        </p:nvGrpSpPr>
        <p:grpSpPr>
          <a:xfrm>
            <a:off x="725253" y="3178339"/>
            <a:ext cx="7536273" cy="1690299"/>
            <a:chOff x="294247" y="3570373"/>
            <a:chExt cx="7536273" cy="1690299"/>
          </a:xfrm>
        </p:grpSpPr>
        <p:cxnSp>
          <p:nvCxnSpPr>
            <p:cNvPr id="25" name="Connecteur droit avec flèche 19">
              <a:extLst>
                <a:ext uri="{FF2B5EF4-FFF2-40B4-BE49-F238E27FC236}">
                  <a16:creationId xmlns:a16="http://schemas.microsoft.com/office/drawing/2014/main" id="{F7EC6375-03E9-4D9E-835F-AECA233B4E79}"/>
                </a:ext>
              </a:extLst>
            </p:cNvPr>
            <p:cNvCxnSpPr>
              <a:cxnSpLocks/>
              <a:stCxn id="26" idx="3"/>
              <a:endCxn id="32" idx="1"/>
            </p:cNvCxnSpPr>
            <p:nvPr/>
          </p:nvCxnSpPr>
          <p:spPr>
            <a:xfrm>
              <a:off x="2094247" y="3816228"/>
              <a:ext cx="5736273" cy="1444444"/>
            </a:xfrm>
            <a:prstGeom prst="straightConnector1">
              <a:avLst/>
            </a:prstGeom>
            <a:ln>
              <a:solidFill>
                <a:srgbClr val="DF26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019C5BC-6900-4C41-AFA8-F73B6ECF86B8}"/>
                </a:ext>
              </a:extLst>
            </p:cNvPr>
            <p:cNvSpPr/>
            <p:nvPr/>
          </p:nvSpPr>
          <p:spPr>
            <a:xfrm>
              <a:off x="294247" y="3570373"/>
              <a:ext cx="1800000" cy="491709"/>
            </a:xfrm>
            <a:prstGeom prst="rect">
              <a:avLst/>
            </a:prstGeom>
            <a:solidFill>
              <a:srgbClr val="DF2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Je clique ici si j’ai oublié mon mot de passe</a:t>
              </a:r>
            </a:p>
          </p:txBody>
        </p:sp>
      </p:grpSp>
      <p:pic>
        <p:nvPicPr>
          <p:cNvPr id="35" name="Graphic 34" descr="Touchscreen with solid fill">
            <a:extLst>
              <a:ext uri="{FF2B5EF4-FFF2-40B4-BE49-F238E27FC236}">
                <a16:creationId xmlns:a16="http://schemas.microsoft.com/office/drawing/2014/main" id="{3B77F399-C477-44CE-A92E-B5756C31D3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02751" y="4160323"/>
            <a:ext cx="252000" cy="252000"/>
          </a:xfrm>
          <a:prstGeom prst="rect">
            <a:avLst/>
          </a:prstGeom>
        </p:spPr>
      </p:pic>
      <p:pic>
        <p:nvPicPr>
          <p:cNvPr id="36" name="Graphic 35" descr="Touchscreen with solid fill">
            <a:extLst>
              <a:ext uri="{FF2B5EF4-FFF2-40B4-BE49-F238E27FC236}">
                <a16:creationId xmlns:a16="http://schemas.microsoft.com/office/drawing/2014/main" id="{C1A6F5D4-98E9-41BF-9DF2-02B3E926D8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62747" y="4809722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10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95F77B3-E99A-4070-BD96-2574DCB784AC}"/>
              </a:ext>
            </a:extLst>
          </p:cNvPr>
          <p:cNvGrpSpPr/>
          <p:nvPr/>
        </p:nvGrpSpPr>
        <p:grpSpPr>
          <a:xfrm>
            <a:off x="3909609" y="1309196"/>
            <a:ext cx="7680024" cy="4800864"/>
            <a:chOff x="3909609" y="1309196"/>
            <a:chExt cx="7680024" cy="480086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433991A-5D17-4A43-B3B3-B3397A74C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3909609" y="1309196"/>
              <a:ext cx="7680024" cy="480086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34" name="Picture 33">
              <a:hlinkClick r:id="rId3" action="ppaction://hlinksldjump"/>
              <a:extLst>
                <a:ext uri="{FF2B5EF4-FFF2-40B4-BE49-F238E27FC236}">
                  <a16:creationId xmlns:a16="http://schemas.microsoft.com/office/drawing/2014/main" id="{1CB89AB4-3F72-4182-A4FE-717EF5172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825" t="72513" r="38701" b="18933"/>
            <a:stretch/>
          </p:blipFill>
          <p:spPr>
            <a:xfrm>
              <a:off x="9277350" y="5082356"/>
              <a:ext cx="985961" cy="46644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ZoneTexte 14">
            <a:extLst>
              <a:ext uri="{FF2B5EF4-FFF2-40B4-BE49-F238E27FC236}">
                <a16:creationId xmlns:a16="http://schemas.microsoft.com/office/drawing/2014/main" id="{29DFF032-2371-48C8-A07F-314F38A230AC}"/>
              </a:ext>
            </a:extLst>
          </p:cNvPr>
          <p:cNvSpPr txBox="1"/>
          <p:nvPr/>
        </p:nvSpPr>
        <p:spPr>
          <a:xfrm>
            <a:off x="268462" y="1854579"/>
            <a:ext cx="316053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200" i="1" dirty="0"/>
          </a:p>
          <a:p>
            <a:pPr algn="just"/>
            <a:endParaRPr lang="fr-FR" sz="1200" i="1" dirty="0"/>
          </a:p>
          <a:p>
            <a:pPr algn="just"/>
            <a:endParaRPr lang="fr-FR" sz="1200" i="1" dirty="0"/>
          </a:p>
          <a:p>
            <a:endParaRPr lang="fr-FR" sz="2000" b="1" dirty="0">
              <a:solidFill>
                <a:srgbClr val="DF2680"/>
              </a:solidFill>
              <a:latin typeface="Helvetica Neue"/>
            </a:endParaRPr>
          </a:p>
          <a:p>
            <a:endParaRPr lang="fr-FR" sz="2000" b="1" dirty="0">
              <a:solidFill>
                <a:srgbClr val="DF2680"/>
              </a:solidFill>
              <a:latin typeface="Helvetica Neue"/>
            </a:endParaRPr>
          </a:p>
          <a:p>
            <a:endParaRPr lang="fr-FR" sz="2000" b="1" dirty="0">
              <a:solidFill>
                <a:srgbClr val="DF2680"/>
              </a:solidFill>
              <a:latin typeface="Helvetica Neue"/>
            </a:endParaRPr>
          </a:p>
          <a:p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Helvetica Neue"/>
              </a:rPr>
              <a:t>5/ </a:t>
            </a:r>
            <a:r>
              <a:rPr lang="fr-FR" sz="1600" dirty="0"/>
              <a:t>Je choisis le mode de réception de mon code à usage unique.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Helvetica Neue"/>
              </a:rPr>
              <a:t>6/ </a:t>
            </a:r>
            <a:r>
              <a:rPr lang="fr-FR" sz="1600" dirty="0"/>
              <a:t>Je clique sur Continuer</a:t>
            </a:r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4EF90-470B-4068-8CD3-C3C878D769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8</a:t>
            </a:fld>
            <a:endParaRPr lang="fr-F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396BA1-3C35-4EC7-8E4C-B83565CABB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F011D31-01C4-4A31-891A-65D067470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98" y="255600"/>
            <a:ext cx="9869477" cy="644908"/>
          </a:xfrm>
        </p:spPr>
        <p:txBody>
          <a:bodyPr>
            <a:noAutofit/>
          </a:bodyPr>
          <a:lstStyle/>
          <a:p>
            <a:r>
              <a:rPr lang="fr-FR" sz="2800" dirty="0"/>
              <a:t>Je me connecte à mon compte Mon espace santé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68A9BE-D4DE-471A-B1FC-11E1F8DF82DD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429000" y="3808960"/>
            <a:ext cx="4896590" cy="175211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31A371-080F-4ACF-A918-E210D4AE808C}"/>
              </a:ext>
            </a:extLst>
          </p:cNvPr>
          <p:cNvCxnSpPr>
            <a:cxnSpLocks/>
          </p:cNvCxnSpPr>
          <p:nvPr/>
        </p:nvCxnSpPr>
        <p:spPr>
          <a:xfrm>
            <a:off x="2914650" y="5082356"/>
            <a:ext cx="5233307" cy="194970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26B7BC7-897B-4EE1-903F-FFF2362710A7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429000" y="3808960"/>
            <a:ext cx="4832526" cy="861011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9" name="Graphic 28" descr="Touchscreen with solid fill">
            <a:extLst>
              <a:ext uri="{FF2B5EF4-FFF2-40B4-BE49-F238E27FC236}">
                <a16:creationId xmlns:a16="http://schemas.microsoft.com/office/drawing/2014/main" id="{26D2D260-902A-4790-A38F-B59E3AC4F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05748" y="5337388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00311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5AD41F7CA75F4D8AC925A27281F30C" ma:contentTypeVersion="11" ma:contentTypeDescription="Crée un document." ma:contentTypeScope="" ma:versionID="b5fef5ee04a3cef9bafddf4ee0c60848">
  <xsd:schema xmlns:xsd="http://www.w3.org/2001/XMLSchema" xmlns:xs="http://www.w3.org/2001/XMLSchema" xmlns:p="http://schemas.microsoft.com/office/2006/metadata/properties" xmlns:ns2="4f542576-0ea1-4bfb-bba4-7cafbe5fc766" xmlns:ns3="2d73283a-0632-43bd-a769-9b9fffcb94a1" targetNamespace="http://schemas.microsoft.com/office/2006/metadata/properties" ma:root="true" ma:fieldsID="b875998e6178d97ba09a2f7afb8b57a9" ns2:_="" ns3:_="">
    <xsd:import namespace="4f542576-0ea1-4bfb-bba4-7cafbe5fc766"/>
    <xsd:import namespace="2d73283a-0632-43bd-a769-9b9fffcb94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542576-0ea1-4bfb-bba4-7cafbe5fc7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c4480557-28ee-4200-b705-f4b4ceb9c1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3283a-0632-43bd-a769-9b9fffcb94a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542576-0ea1-4bfb-bba4-7cafbe5fc7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ED38AD-B068-41F5-9873-76353ED716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542576-0ea1-4bfb-bba4-7cafbe5fc766"/>
    <ds:schemaRef ds:uri="2d73283a-0632-43bd-a769-9b9fffcb94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DF6B18-47B8-4B76-9C17-C7032F0005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D4D276-5B5D-4E07-88CC-04C0B10A1D85}">
  <ds:schemaRefs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4f542576-0ea1-4bfb-bba4-7cafbe5fc766"/>
    <ds:schemaRef ds:uri="2d73283a-0632-43bd-a769-9b9fffcb94a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43476</TotalTime>
  <Words>2347</Words>
  <Application>Microsoft Office PowerPoint</Application>
  <PresentationFormat>Grand écran</PresentationFormat>
  <Paragraphs>264</Paragraphs>
  <Slides>44</Slides>
  <Notes>3</Notes>
  <HiddenSlides>8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Courier New</vt:lpstr>
      <vt:lpstr>Helvetica Neue</vt:lpstr>
      <vt:lpstr>Helvetica Neue Medium</vt:lpstr>
      <vt:lpstr>Wingdings</vt:lpstr>
      <vt:lpstr>21_BasicWhite</vt:lpstr>
      <vt:lpstr>PAS A PAS</vt:lpstr>
      <vt:lpstr>Bienvenue</vt:lpstr>
      <vt:lpstr>Mode d’emploi</vt:lpstr>
      <vt:lpstr>Avant de commencer</vt:lpstr>
      <vt:lpstr>Quelques prérequis</vt:lpstr>
      <vt:lpstr>Je commence mon parcours</vt:lpstr>
      <vt:lpstr>Je me connecte à mon compte Mon espace santé</vt:lpstr>
      <vt:lpstr>Je me connecte à mon compte Mon espace santé</vt:lpstr>
      <vt:lpstr>Je me connecte à mon compte Mon espace santé</vt:lpstr>
      <vt:lpstr>Je saisis mon code d’accès à usage unique</vt:lpstr>
      <vt:lpstr>Visualiser mes messages</vt:lpstr>
      <vt:lpstr>Je me rends sur la page de ma messagerie</vt:lpstr>
      <vt:lpstr>J’arrive sur la page d’accueil de la messagerie </vt:lpstr>
      <vt:lpstr>J’arrive sur la page d’accueil de la messagerie </vt:lpstr>
      <vt:lpstr>Je consulte l’ensemble de mes conversations</vt:lpstr>
      <vt:lpstr>Je visualise un message contenant des pièces jointes</vt:lpstr>
      <vt:lpstr>Je visualise une pièce jointe</vt:lpstr>
      <vt:lpstr>Ajouter une pièce jointe aux documents de Mon espace santé</vt:lpstr>
      <vt:lpstr>Ajouter une pièce jointe aux documents de Mon espace santé</vt:lpstr>
      <vt:lpstr>Répondre à un message</vt:lpstr>
      <vt:lpstr>Je réponds à un message</vt:lpstr>
      <vt:lpstr>Je réponds à un message</vt:lpstr>
      <vt:lpstr>Ajouter un document à mon message</vt:lpstr>
      <vt:lpstr>J’ajoute un document à mon message</vt:lpstr>
      <vt:lpstr>J’ajoute un document à partir des documents de Mon espace santé</vt:lpstr>
      <vt:lpstr>J’ajoute un document à partir de mes fichiers</vt:lpstr>
      <vt:lpstr>J’ajoute un document à partir de mes pièces administratives</vt:lpstr>
      <vt:lpstr>Document ajouté</vt:lpstr>
      <vt:lpstr>Envoyer un message</vt:lpstr>
      <vt:lpstr>J’envoie mon message</vt:lpstr>
      <vt:lpstr>Supprimer une conversation</vt:lpstr>
      <vt:lpstr>Je supprime une conversation</vt:lpstr>
      <vt:lpstr>Être notifié de la réception d’un message d’un PS</vt:lpstr>
      <vt:lpstr>Je reçois un email lorsqu’un PS m’envoie un message</vt:lpstr>
      <vt:lpstr>Fin de conversation par un PS</vt:lpstr>
      <vt:lpstr>Un PS met fin à une conversation</vt:lpstr>
      <vt:lpstr>En savoir plus sur la fin de conversation avec mon professionnel de santé</vt:lpstr>
      <vt:lpstr>Ecrire à un professionnel de santé</vt:lpstr>
      <vt:lpstr>Ecrire à un PS</vt:lpstr>
      <vt:lpstr>Ecrire à un PS</vt:lpstr>
      <vt:lpstr>Ecrire à un PS</vt:lpstr>
      <vt:lpstr>Ecrire à un PS</vt:lpstr>
      <vt:lpstr>Ecrire à un PS</vt:lpstr>
      <vt:lpstr>Fin de parcours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Visuel générique</dc:title>
  <dc:creator>Muriel Bakassa Traoré</dc:creator>
  <cp:lastModifiedBy>Utilisateur</cp:lastModifiedBy>
  <cp:revision>490</cp:revision>
  <dcterms:created xsi:type="dcterms:W3CDTF">2021-04-23T16:50:34Z</dcterms:created>
  <dcterms:modified xsi:type="dcterms:W3CDTF">2024-09-27T08:58:40Z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0x0101009E5AD41F7CA75F4D8AC925A27281F30C</vt:lpwstr>
  </property>
  <property fmtid="{D5CDD505-2E9C-101B-9397-08002B2CF9AE}" pid="3" name="MediaServiceImageTags">
    <vt:lpwstr/>
  </property>
</Properties>
</file>